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</p:sldIdLst>
  <p:sldSz cx="9144000" cy="5143500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3" Type="http://schemas.openxmlformats.org/officeDocument/2006/relationships/tableStyles" Target="tableStyles.xml"/><Relationship Id="rId32" Type="http://schemas.openxmlformats.org/officeDocument/2006/relationships/viewProps" Target="viewProps.xml"/><Relationship Id="rId31" Type="http://schemas.openxmlformats.org/officeDocument/2006/relationships/presProps" Target="presProps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tags" Target="../tags/tag52.xml"/><Relationship Id="rId8" Type="http://schemas.openxmlformats.org/officeDocument/2006/relationships/tags" Target="../tags/tag51.xml"/><Relationship Id="rId7" Type="http://schemas.openxmlformats.org/officeDocument/2006/relationships/image" Target="../media/image15.png"/><Relationship Id="rId6" Type="http://schemas.openxmlformats.org/officeDocument/2006/relationships/tags" Target="../tags/tag50.xml"/><Relationship Id="rId5" Type="http://schemas.openxmlformats.org/officeDocument/2006/relationships/tags" Target="../tags/tag49.xml"/><Relationship Id="rId4" Type="http://schemas.openxmlformats.org/officeDocument/2006/relationships/tags" Target="../tags/tag48.xml"/><Relationship Id="rId3" Type="http://schemas.openxmlformats.org/officeDocument/2006/relationships/image" Target="../media/image14.png"/><Relationship Id="rId2" Type="http://schemas.openxmlformats.org/officeDocument/2006/relationships/tags" Target="../tags/tag47.xml"/><Relationship Id="rId15" Type="http://schemas.openxmlformats.org/officeDocument/2006/relationships/notesSlide" Target="../notesSlides/notesSlide11.xml"/><Relationship Id="rId14" Type="http://schemas.openxmlformats.org/officeDocument/2006/relationships/slideLayout" Target="../slideLayouts/slideLayout1.xml"/><Relationship Id="rId13" Type="http://schemas.openxmlformats.org/officeDocument/2006/relationships/tags" Target="../tags/tag55.xml"/><Relationship Id="rId12" Type="http://schemas.openxmlformats.org/officeDocument/2006/relationships/tags" Target="../tags/tag54.xml"/><Relationship Id="rId11" Type="http://schemas.openxmlformats.org/officeDocument/2006/relationships/image" Target="../media/image16.png"/><Relationship Id="rId10" Type="http://schemas.openxmlformats.org/officeDocument/2006/relationships/tags" Target="../tags/tag53.xml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tags" Target="../tags/tag63.xml"/><Relationship Id="rId8" Type="http://schemas.openxmlformats.org/officeDocument/2006/relationships/tags" Target="../tags/tag62.xml"/><Relationship Id="rId7" Type="http://schemas.openxmlformats.org/officeDocument/2006/relationships/tags" Target="../tags/tag61.xml"/><Relationship Id="rId6" Type="http://schemas.openxmlformats.org/officeDocument/2006/relationships/tags" Target="../tags/tag60.xml"/><Relationship Id="rId5" Type="http://schemas.openxmlformats.org/officeDocument/2006/relationships/tags" Target="../tags/tag59.xml"/><Relationship Id="rId4" Type="http://schemas.openxmlformats.org/officeDocument/2006/relationships/tags" Target="../tags/tag58.xml"/><Relationship Id="rId3" Type="http://schemas.openxmlformats.org/officeDocument/2006/relationships/tags" Target="../tags/tag57.xml"/><Relationship Id="rId2" Type="http://schemas.openxmlformats.org/officeDocument/2006/relationships/tags" Target="../tags/tag56.xml"/><Relationship Id="rId13" Type="http://schemas.openxmlformats.org/officeDocument/2006/relationships/notesSlide" Target="../notesSlides/notesSlide13.xml"/><Relationship Id="rId12" Type="http://schemas.openxmlformats.org/officeDocument/2006/relationships/slideLayout" Target="../slideLayouts/slideLayout1.xml"/><Relationship Id="rId11" Type="http://schemas.openxmlformats.org/officeDocument/2006/relationships/tags" Target="../tags/tag65.xml"/><Relationship Id="rId10" Type="http://schemas.openxmlformats.org/officeDocument/2006/relationships/tags" Target="../tags/tag64.xml"/><Relationship Id="rId1" Type="http://schemas.openxmlformats.org/officeDocument/2006/relationships/image" Target="../media/image4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tags" Target="../tags/tag71.xml"/><Relationship Id="rId8" Type="http://schemas.openxmlformats.org/officeDocument/2006/relationships/tags" Target="../tags/tag70.xml"/><Relationship Id="rId7" Type="http://schemas.openxmlformats.org/officeDocument/2006/relationships/image" Target="../media/image18.png"/><Relationship Id="rId6" Type="http://schemas.openxmlformats.org/officeDocument/2006/relationships/tags" Target="../tags/tag69.xml"/><Relationship Id="rId5" Type="http://schemas.openxmlformats.org/officeDocument/2006/relationships/tags" Target="../tags/tag68.xml"/><Relationship Id="rId4" Type="http://schemas.openxmlformats.org/officeDocument/2006/relationships/tags" Target="../tags/tag67.xml"/><Relationship Id="rId3" Type="http://schemas.openxmlformats.org/officeDocument/2006/relationships/image" Target="../media/image17.png"/><Relationship Id="rId2" Type="http://schemas.openxmlformats.org/officeDocument/2006/relationships/tags" Target="../tags/tag66.xml"/><Relationship Id="rId15" Type="http://schemas.openxmlformats.org/officeDocument/2006/relationships/notesSlide" Target="../notesSlides/notesSlide15.xml"/><Relationship Id="rId14" Type="http://schemas.openxmlformats.org/officeDocument/2006/relationships/slideLayout" Target="../slideLayouts/slideLayout1.xml"/><Relationship Id="rId13" Type="http://schemas.openxmlformats.org/officeDocument/2006/relationships/tags" Target="../tags/tag74.xml"/><Relationship Id="rId12" Type="http://schemas.openxmlformats.org/officeDocument/2006/relationships/tags" Target="../tags/tag73.xml"/><Relationship Id="rId11" Type="http://schemas.openxmlformats.org/officeDocument/2006/relationships/image" Target="../media/image19.png"/><Relationship Id="rId10" Type="http://schemas.openxmlformats.org/officeDocument/2006/relationships/tags" Target="../tags/tag72.xml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0.png"/><Relationship Id="rId1" Type="http://schemas.openxmlformats.org/officeDocument/2006/relationships/image" Target="../media/image1.jpeg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tags" Target="../tags/tag81.xml"/><Relationship Id="rId8" Type="http://schemas.openxmlformats.org/officeDocument/2006/relationships/tags" Target="../tags/tag80.xml"/><Relationship Id="rId7" Type="http://schemas.openxmlformats.org/officeDocument/2006/relationships/tags" Target="../tags/tag79.xml"/><Relationship Id="rId6" Type="http://schemas.openxmlformats.org/officeDocument/2006/relationships/tags" Target="../tags/tag78.xml"/><Relationship Id="rId5" Type="http://schemas.openxmlformats.org/officeDocument/2006/relationships/tags" Target="../tags/tag77.xml"/><Relationship Id="rId4" Type="http://schemas.openxmlformats.org/officeDocument/2006/relationships/tags" Target="../tags/tag76.xml"/><Relationship Id="rId3" Type="http://schemas.openxmlformats.org/officeDocument/2006/relationships/tags" Target="../tags/tag75.xml"/><Relationship Id="rId2" Type="http://schemas.openxmlformats.org/officeDocument/2006/relationships/image" Target="../media/image21.png"/><Relationship Id="rId12" Type="http://schemas.openxmlformats.org/officeDocument/2006/relationships/notesSlide" Target="../notesSlides/notesSlide17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82.xml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tags" Target="../tags/tag90.xml"/><Relationship Id="rId8" Type="http://schemas.openxmlformats.org/officeDocument/2006/relationships/tags" Target="../tags/tag89.xml"/><Relationship Id="rId7" Type="http://schemas.openxmlformats.org/officeDocument/2006/relationships/tags" Target="../tags/tag88.xml"/><Relationship Id="rId6" Type="http://schemas.openxmlformats.org/officeDocument/2006/relationships/tags" Target="../tags/tag87.xml"/><Relationship Id="rId5" Type="http://schemas.openxmlformats.org/officeDocument/2006/relationships/tags" Target="../tags/tag86.xml"/><Relationship Id="rId4" Type="http://schemas.openxmlformats.org/officeDocument/2006/relationships/tags" Target="../tags/tag85.xml"/><Relationship Id="rId3" Type="http://schemas.openxmlformats.org/officeDocument/2006/relationships/tags" Target="../tags/tag84.xml"/><Relationship Id="rId2" Type="http://schemas.openxmlformats.org/officeDocument/2006/relationships/tags" Target="../tags/tag83.xml"/><Relationship Id="rId15" Type="http://schemas.openxmlformats.org/officeDocument/2006/relationships/notesSlide" Target="../notesSlides/notesSlide19.xml"/><Relationship Id="rId14" Type="http://schemas.openxmlformats.org/officeDocument/2006/relationships/slideLayout" Target="../slideLayouts/slideLayout1.xml"/><Relationship Id="rId13" Type="http://schemas.openxmlformats.org/officeDocument/2006/relationships/tags" Target="../tags/tag94.xml"/><Relationship Id="rId12" Type="http://schemas.openxmlformats.org/officeDocument/2006/relationships/tags" Target="../tags/tag93.xml"/><Relationship Id="rId11" Type="http://schemas.openxmlformats.org/officeDocument/2006/relationships/tags" Target="../tags/tag92.xml"/><Relationship Id="rId10" Type="http://schemas.openxmlformats.org/officeDocument/2006/relationships/tags" Target="../tags/tag91.xml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tags" Target="../tags/tag100.xml"/><Relationship Id="rId8" Type="http://schemas.openxmlformats.org/officeDocument/2006/relationships/tags" Target="../tags/tag99.xml"/><Relationship Id="rId7" Type="http://schemas.openxmlformats.org/officeDocument/2006/relationships/image" Target="../media/image23.png"/><Relationship Id="rId6" Type="http://schemas.openxmlformats.org/officeDocument/2006/relationships/tags" Target="../tags/tag98.xml"/><Relationship Id="rId5" Type="http://schemas.openxmlformats.org/officeDocument/2006/relationships/tags" Target="../tags/tag97.xml"/><Relationship Id="rId4" Type="http://schemas.openxmlformats.org/officeDocument/2006/relationships/tags" Target="../tags/tag96.xml"/><Relationship Id="rId3" Type="http://schemas.openxmlformats.org/officeDocument/2006/relationships/image" Target="../media/image22.png"/><Relationship Id="rId2" Type="http://schemas.openxmlformats.org/officeDocument/2006/relationships/tags" Target="../tags/tag95.xml"/><Relationship Id="rId19" Type="http://schemas.openxmlformats.org/officeDocument/2006/relationships/notesSlide" Target="../notesSlides/notesSlide21.xml"/><Relationship Id="rId18" Type="http://schemas.openxmlformats.org/officeDocument/2006/relationships/slideLayout" Target="../slideLayouts/slideLayout1.xml"/><Relationship Id="rId17" Type="http://schemas.openxmlformats.org/officeDocument/2006/relationships/tags" Target="../tags/tag106.xml"/><Relationship Id="rId16" Type="http://schemas.openxmlformats.org/officeDocument/2006/relationships/tags" Target="../tags/tag105.xml"/><Relationship Id="rId15" Type="http://schemas.openxmlformats.org/officeDocument/2006/relationships/image" Target="../media/image25.png"/><Relationship Id="rId14" Type="http://schemas.openxmlformats.org/officeDocument/2006/relationships/tags" Target="../tags/tag104.xml"/><Relationship Id="rId13" Type="http://schemas.openxmlformats.org/officeDocument/2006/relationships/tags" Target="../tags/tag103.xml"/><Relationship Id="rId12" Type="http://schemas.openxmlformats.org/officeDocument/2006/relationships/tags" Target="../tags/tag102.xml"/><Relationship Id="rId11" Type="http://schemas.openxmlformats.org/officeDocument/2006/relationships/image" Target="../media/image24.png"/><Relationship Id="rId10" Type="http://schemas.openxmlformats.org/officeDocument/2006/relationships/tags" Target="../tags/tag101.xml"/><Relationship Id="rId1" Type="http://schemas.openxmlformats.org/officeDocument/2006/relationships/image" Target="../media/image4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23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112.xml"/><Relationship Id="rId6" Type="http://schemas.openxmlformats.org/officeDocument/2006/relationships/tags" Target="../tags/tag111.xml"/><Relationship Id="rId5" Type="http://schemas.openxmlformats.org/officeDocument/2006/relationships/tags" Target="../tags/tag110.xml"/><Relationship Id="rId4" Type="http://schemas.openxmlformats.org/officeDocument/2006/relationships/tags" Target="../tags/tag109.xml"/><Relationship Id="rId3" Type="http://schemas.openxmlformats.org/officeDocument/2006/relationships/tags" Target="../tags/tag108.xml"/><Relationship Id="rId2" Type="http://schemas.openxmlformats.org/officeDocument/2006/relationships/tags" Target="../tags/tag107.xml"/><Relationship Id="rId1" Type="http://schemas.openxmlformats.org/officeDocument/2006/relationships/image" Target="../media/image4.jpeg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tags" Target="../tags/tag120.xml"/><Relationship Id="rId8" Type="http://schemas.openxmlformats.org/officeDocument/2006/relationships/tags" Target="../tags/tag119.xml"/><Relationship Id="rId7" Type="http://schemas.openxmlformats.org/officeDocument/2006/relationships/tags" Target="../tags/tag118.xml"/><Relationship Id="rId6" Type="http://schemas.openxmlformats.org/officeDocument/2006/relationships/tags" Target="../tags/tag117.xml"/><Relationship Id="rId5" Type="http://schemas.openxmlformats.org/officeDocument/2006/relationships/tags" Target="../tags/tag116.xml"/><Relationship Id="rId4" Type="http://schemas.openxmlformats.org/officeDocument/2006/relationships/tags" Target="../tags/tag115.xml"/><Relationship Id="rId3" Type="http://schemas.openxmlformats.org/officeDocument/2006/relationships/tags" Target="../tags/tag114.xml"/><Relationship Id="rId2" Type="http://schemas.openxmlformats.org/officeDocument/2006/relationships/tags" Target="../tags/tag113.xml"/><Relationship Id="rId16" Type="http://schemas.openxmlformats.org/officeDocument/2006/relationships/notesSlide" Target="../notesSlides/notesSlide24.xml"/><Relationship Id="rId15" Type="http://schemas.openxmlformats.org/officeDocument/2006/relationships/slideLayout" Target="../slideLayouts/slideLayout1.xml"/><Relationship Id="rId14" Type="http://schemas.openxmlformats.org/officeDocument/2006/relationships/tags" Target="../tags/tag125.xml"/><Relationship Id="rId13" Type="http://schemas.openxmlformats.org/officeDocument/2006/relationships/tags" Target="../tags/tag124.xml"/><Relationship Id="rId12" Type="http://schemas.openxmlformats.org/officeDocument/2006/relationships/tags" Target="../tags/tag123.xml"/><Relationship Id="rId11" Type="http://schemas.openxmlformats.org/officeDocument/2006/relationships/tags" Target="../tags/tag122.xml"/><Relationship Id="rId10" Type="http://schemas.openxmlformats.org/officeDocument/2006/relationships/tags" Target="../tags/tag121.xml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9" Type="http://schemas.openxmlformats.org/officeDocument/2006/relationships/tags" Target="../tags/tag131.xml"/><Relationship Id="rId8" Type="http://schemas.openxmlformats.org/officeDocument/2006/relationships/tags" Target="../tags/tag130.xml"/><Relationship Id="rId7" Type="http://schemas.openxmlformats.org/officeDocument/2006/relationships/image" Target="../media/image27.png"/><Relationship Id="rId6" Type="http://schemas.openxmlformats.org/officeDocument/2006/relationships/tags" Target="../tags/tag129.xml"/><Relationship Id="rId5" Type="http://schemas.openxmlformats.org/officeDocument/2006/relationships/tags" Target="../tags/tag128.xml"/><Relationship Id="rId4" Type="http://schemas.openxmlformats.org/officeDocument/2006/relationships/tags" Target="../tags/tag127.xml"/><Relationship Id="rId3" Type="http://schemas.openxmlformats.org/officeDocument/2006/relationships/image" Target="../media/image26.png"/><Relationship Id="rId2" Type="http://schemas.openxmlformats.org/officeDocument/2006/relationships/tags" Target="../tags/tag126.xml"/><Relationship Id="rId19" Type="http://schemas.openxmlformats.org/officeDocument/2006/relationships/notesSlide" Target="../notesSlides/notesSlide25.xml"/><Relationship Id="rId18" Type="http://schemas.openxmlformats.org/officeDocument/2006/relationships/slideLayout" Target="../slideLayouts/slideLayout1.xml"/><Relationship Id="rId17" Type="http://schemas.openxmlformats.org/officeDocument/2006/relationships/tags" Target="../tags/tag137.xml"/><Relationship Id="rId16" Type="http://schemas.openxmlformats.org/officeDocument/2006/relationships/tags" Target="../tags/tag136.xml"/><Relationship Id="rId15" Type="http://schemas.openxmlformats.org/officeDocument/2006/relationships/image" Target="../media/image29.png"/><Relationship Id="rId14" Type="http://schemas.openxmlformats.org/officeDocument/2006/relationships/tags" Target="../tags/tag135.xml"/><Relationship Id="rId13" Type="http://schemas.openxmlformats.org/officeDocument/2006/relationships/tags" Target="../tags/tag134.xml"/><Relationship Id="rId12" Type="http://schemas.openxmlformats.org/officeDocument/2006/relationships/tags" Target="../tags/tag133.xml"/><Relationship Id="rId11" Type="http://schemas.openxmlformats.org/officeDocument/2006/relationships/image" Target="../media/image28.png"/><Relationship Id="rId10" Type="http://schemas.openxmlformats.org/officeDocument/2006/relationships/tags" Target="../tags/tag132.xml"/><Relationship Id="rId1" Type="http://schemas.openxmlformats.org/officeDocument/2006/relationships/image" Target="../media/image4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8.xml"/><Relationship Id="rId8" Type="http://schemas.openxmlformats.org/officeDocument/2006/relationships/tags" Target="../tags/tag7.xml"/><Relationship Id="rId7" Type="http://schemas.openxmlformats.org/officeDocument/2006/relationships/tags" Target="../tags/tag6.xml"/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3" Type="http://schemas.openxmlformats.org/officeDocument/2006/relationships/notesSlide" Target="../notesSlides/notesSlide4.xml"/><Relationship Id="rId12" Type="http://schemas.openxmlformats.org/officeDocument/2006/relationships/slideLayout" Target="../slideLayouts/slideLayout1.xml"/><Relationship Id="rId11" Type="http://schemas.openxmlformats.org/officeDocument/2006/relationships/tags" Target="../tags/tag10.xml"/><Relationship Id="rId10" Type="http://schemas.openxmlformats.org/officeDocument/2006/relationships/tags" Target="../tags/tag9.xml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16.xml"/><Relationship Id="rId8" Type="http://schemas.openxmlformats.org/officeDocument/2006/relationships/tags" Target="../tags/tag15.xml"/><Relationship Id="rId7" Type="http://schemas.openxmlformats.org/officeDocument/2006/relationships/image" Target="../media/image6.png"/><Relationship Id="rId6" Type="http://schemas.openxmlformats.org/officeDocument/2006/relationships/tags" Target="../tags/tag14.xml"/><Relationship Id="rId5" Type="http://schemas.openxmlformats.org/officeDocument/2006/relationships/tags" Target="../tags/tag13.xml"/><Relationship Id="rId4" Type="http://schemas.openxmlformats.org/officeDocument/2006/relationships/tags" Target="../tags/tag12.xml"/><Relationship Id="rId3" Type="http://schemas.openxmlformats.org/officeDocument/2006/relationships/image" Target="../media/image5.png"/><Relationship Id="rId2" Type="http://schemas.openxmlformats.org/officeDocument/2006/relationships/tags" Target="../tags/tag11.xml"/><Relationship Id="rId15" Type="http://schemas.openxmlformats.org/officeDocument/2006/relationships/notesSlide" Target="../notesSlides/notesSlide5.xml"/><Relationship Id="rId14" Type="http://schemas.openxmlformats.org/officeDocument/2006/relationships/slideLayout" Target="../slideLayouts/slideLayout1.xml"/><Relationship Id="rId13" Type="http://schemas.openxmlformats.org/officeDocument/2006/relationships/tags" Target="../tags/tag19.xml"/><Relationship Id="rId12" Type="http://schemas.openxmlformats.org/officeDocument/2006/relationships/tags" Target="../tags/tag18.xml"/><Relationship Id="rId11" Type="http://schemas.openxmlformats.org/officeDocument/2006/relationships/image" Target="../media/image7.png"/><Relationship Id="rId10" Type="http://schemas.openxmlformats.org/officeDocument/2006/relationships/tags" Target="../tags/tag17.xml"/><Relationship Id="rId1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25.xml"/><Relationship Id="rId8" Type="http://schemas.openxmlformats.org/officeDocument/2006/relationships/tags" Target="../tags/tag24.xml"/><Relationship Id="rId7" Type="http://schemas.openxmlformats.org/officeDocument/2006/relationships/image" Target="../media/image10.png"/><Relationship Id="rId6" Type="http://schemas.openxmlformats.org/officeDocument/2006/relationships/tags" Target="../tags/tag23.xml"/><Relationship Id="rId5" Type="http://schemas.openxmlformats.org/officeDocument/2006/relationships/tags" Target="../tags/tag22.xml"/><Relationship Id="rId4" Type="http://schemas.openxmlformats.org/officeDocument/2006/relationships/tags" Target="../tags/tag21.xml"/><Relationship Id="rId3" Type="http://schemas.openxmlformats.org/officeDocument/2006/relationships/image" Target="../media/image9.png"/><Relationship Id="rId2" Type="http://schemas.openxmlformats.org/officeDocument/2006/relationships/tags" Target="../tags/tag20.xml"/><Relationship Id="rId15" Type="http://schemas.openxmlformats.org/officeDocument/2006/relationships/notesSlide" Target="../notesSlides/notesSlide7.xml"/><Relationship Id="rId14" Type="http://schemas.openxmlformats.org/officeDocument/2006/relationships/slideLayout" Target="../slideLayouts/slideLayout1.xml"/><Relationship Id="rId13" Type="http://schemas.openxmlformats.org/officeDocument/2006/relationships/tags" Target="../tags/tag28.xml"/><Relationship Id="rId12" Type="http://schemas.openxmlformats.org/officeDocument/2006/relationships/tags" Target="../tags/tag27.xml"/><Relationship Id="rId11" Type="http://schemas.openxmlformats.org/officeDocument/2006/relationships/image" Target="../media/image11.png"/><Relationship Id="rId10" Type="http://schemas.openxmlformats.org/officeDocument/2006/relationships/tags" Target="../tags/tag26.xml"/><Relationship Id="rId1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35.xml"/><Relationship Id="rId8" Type="http://schemas.openxmlformats.org/officeDocument/2006/relationships/tags" Target="../tags/tag34.xml"/><Relationship Id="rId7" Type="http://schemas.openxmlformats.org/officeDocument/2006/relationships/tags" Target="../tags/tag33.xml"/><Relationship Id="rId6" Type="http://schemas.openxmlformats.org/officeDocument/2006/relationships/tags" Target="../tags/tag32.xml"/><Relationship Id="rId5" Type="http://schemas.openxmlformats.org/officeDocument/2006/relationships/tags" Target="../tags/tag31.xml"/><Relationship Id="rId4" Type="http://schemas.openxmlformats.org/officeDocument/2006/relationships/tags" Target="../tags/tag30.xml"/><Relationship Id="rId3" Type="http://schemas.openxmlformats.org/officeDocument/2006/relationships/tags" Target="../tags/tag29.xml"/><Relationship Id="rId2" Type="http://schemas.openxmlformats.org/officeDocument/2006/relationships/image" Target="../media/image12.png"/><Relationship Id="rId16" Type="http://schemas.openxmlformats.org/officeDocument/2006/relationships/notesSlide" Target="../notesSlides/notesSlide8.xml"/><Relationship Id="rId15" Type="http://schemas.openxmlformats.org/officeDocument/2006/relationships/slideLayout" Target="../slideLayouts/slideLayout1.xml"/><Relationship Id="rId14" Type="http://schemas.openxmlformats.org/officeDocument/2006/relationships/tags" Target="../tags/tag40.xml"/><Relationship Id="rId13" Type="http://schemas.openxmlformats.org/officeDocument/2006/relationships/tags" Target="../tags/tag39.xml"/><Relationship Id="rId12" Type="http://schemas.openxmlformats.org/officeDocument/2006/relationships/tags" Target="../tags/tag38.xml"/><Relationship Id="rId11" Type="http://schemas.openxmlformats.org/officeDocument/2006/relationships/tags" Target="../tags/tag37.xml"/><Relationship Id="rId10" Type="http://schemas.openxmlformats.org/officeDocument/2006/relationships/tags" Target="../tags/tag36.xml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46.xml"/><Relationship Id="rId7" Type="http://schemas.openxmlformats.org/officeDocument/2006/relationships/tags" Target="../tags/tag45.xml"/><Relationship Id="rId6" Type="http://schemas.openxmlformats.org/officeDocument/2006/relationships/tags" Target="../tags/tag44.xml"/><Relationship Id="rId5" Type="http://schemas.openxmlformats.org/officeDocument/2006/relationships/tags" Target="../tags/tag43.xml"/><Relationship Id="rId4" Type="http://schemas.openxmlformats.org/officeDocument/2006/relationships/tags" Target="../tags/tag42.xml"/><Relationship Id="rId3" Type="http://schemas.openxmlformats.org/officeDocument/2006/relationships/tags" Target="../tags/tag41.xml"/><Relationship Id="rId2" Type="http://schemas.openxmlformats.org/officeDocument/2006/relationships/image" Target="../media/image13.png"/><Relationship Id="rId10" Type="http://schemas.openxmlformats.org/officeDocument/2006/relationships/notesSlide" Target="../notesSlides/notesSlide9.xml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1500188"/>
            <a:ext cx="8001000" cy="6667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375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开源洞察助手：OpenSourceAnalyzer</a:t>
            </a:r>
            <a:endParaRPr lang="en-US" sz="3750" dirty="0"/>
          </a:p>
        </p:txBody>
      </p:sp>
      <p:sp>
        <p:nvSpPr>
          <p:cNvPr id="4" name="Text 1"/>
          <p:cNvSpPr/>
          <p:nvPr/>
        </p:nvSpPr>
        <p:spPr>
          <a:xfrm>
            <a:off x="571500" y="2243138"/>
            <a:ext cx="8001000" cy="4000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endParaRPr lang="en-US" sz="2250" dirty="0"/>
          </a:p>
        </p:txBody>
      </p:sp>
      <p:sp>
        <p:nvSpPr>
          <p:cNvPr id="5" name="Shape 2"/>
          <p:cNvSpPr/>
          <p:nvPr/>
        </p:nvSpPr>
        <p:spPr>
          <a:xfrm>
            <a:off x="571500" y="2976563"/>
            <a:ext cx="604838" cy="114300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6" name="Text 3"/>
          <p:cNvSpPr/>
          <p:nvPr/>
        </p:nvSpPr>
        <p:spPr>
          <a:xfrm>
            <a:off x="571500" y="3606165"/>
            <a:ext cx="8001000" cy="22606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725"/>
              </a:lnSpc>
              <a:buNone/>
            </a:pPr>
            <a:r>
              <a:rPr lang="en-US" sz="2800" b="1" dirty="0">
                <a:solidFill>
                  <a:srgbClr val="FFFFFF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梁金伟 杨欣怡</a:t>
            </a:r>
            <a:endParaRPr lang="en-US" sz="2800" b="1" dirty="0"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3314700"/>
            <a:ext cx="4848225" cy="6667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pitchFamily="34" charset="-120"/>
              </a:rPr>
              <a:t>三、思路与实现</a:t>
            </a:r>
            <a:endParaRPr lang="en-US" sz="4400" b="1" dirty="0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cs typeface="微软雅黑" panose="020B0503020204020204" pitchFamily="34" charset="-120"/>
            </a:endParaRPr>
          </a:p>
          <a:p>
            <a:pPr marL="0" indent="0" algn="l">
              <a:lnSpc>
                <a:spcPts val="5250"/>
              </a:lnSpc>
              <a:buNone/>
            </a:pPr>
            <a:r>
              <a:rPr lang="en-US" sz="2800" b="1" dirty="0">
                <a:solidFill>
                  <a:srgbClr val="FFFFFF"/>
                </a:solidFill>
                <a:latin typeface="仿宋" panose="02010609060101010101" charset="-122"/>
                <a:ea typeface="仿宋" panose="02010609060101010101" charset="-122"/>
                <a:cs typeface="微软雅黑" panose="020B0503020204020204" pitchFamily="34" charset="-120"/>
                <a:sym typeface="+mn-ea"/>
              </a:rPr>
              <a:t>数据采集</a:t>
            </a:r>
            <a:endParaRPr lang="en-US" sz="2800" dirty="0">
              <a:latin typeface="仿宋" panose="02010609060101010101" charset="-122"/>
              <a:ea typeface="仿宋" panose="02010609060101010101" charset="-122"/>
            </a:endParaRPr>
          </a:p>
          <a:p>
            <a:pPr marL="0" indent="0" algn="l">
              <a:lnSpc>
                <a:spcPts val="5250"/>
              </a:lnSpc>
              <a:buNone/>
            </a:pPr>
            <a:endParaRPr lang="en-US" sz="2800" dirty="0">
              <a:latin typeface="仿宋" panose="02010609060101010101" charset="-122"/>
              <a:ea typeface="仿宋" panose="02010609060101010101" charset="-122"/>
            </a:endParaRPr>
          </a:p>
        </p:txBody>
      </p:sp>
      <p:sp>
        <p:nvSpPr>
          <p:cNvPr id="4" name="Shape 1"/>
          <p:cNvSpPr/>
          <p:nvPr/>
        </p:nvSpPr>
        <p:spPr>
          <a:xfrm>
            <a:off x="571500" y="4157662"/>
            <a:ext cx="4762500" cy="14288"/>
          </a:xfrm>
          <a:prstGeom prst="rect">
            <a:avLst/>
          </a:prstGeom>
          <a:solidFill>
            <a:srgbClr val="FFFFFF">
              <a:alpha val="30000"/>
            </a:srgbClr>
          </a:solidFill>
        </p:spPr>
      </p:sp>
      <p:sp>
        <p:nvSpPr>
          <p:cNvPr id="5" name="Text 2"/>
          <p:cNvSpPr/>
          <p:nvPr/>
        </p:nvSpPr>
        <p:spPr>
          <a:xfrm>
            <a:off x="571500" y="4362450"/>
            <a:ext cx="47625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6" name="Text 3"/>
          <p:cNvSpPr/>
          <p:nvPr/>
        </p:nvSpPr>
        <p:spPr>
          <a:xfrm>
            <a:off x="5419725" y="3009900"/>
            <a:ext cx="3729038" cy="28575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22500"/>
              </a:lnSpc>
              <a:buNone/>
            </a:pPr>
            <a:r>
              <a:rPr lang="en-US" sz="22500" b="1" dirty="0">
                <a:solidFill>
                  <a:srgbClr val="FFFFFF">
                    <a:alpha val="4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03</a:t>
            </a:r>
            <a:endParaRPr lang="en-US" sz="225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71500" y="332740"/>
            <a:ext cx="8001000" cy="1090295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使用OpenDigger从GitHub获取数据，确保合法、高效的数据采集。</a:t>
            </a:r>
            <a:endParaRPr lang="en-US" sz="24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6" name="Image 1" descr="preencoded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rcRect t="20395" b="20395"/>
          <a:stretch>
            <a:fillRect/>
          </a:stretch>
        </p:blipFill>
        <p:spPr>
          <a:xfrm>
            <a:off x="571500" y="1952625"/>
            <a:ext cx="2413000" cy="1428750"/>
          </a:xfrm>
          <a:prstGeom prst="rect">
            <a:avLst/>
          </a:prstGeom>
        </p:spPr>
      </p:pic>
      <p:sp>
        <p:nvSpPr>
          <p:cNvPr id="7" name="Text 3"/>
          <p:cNvSpPr/>
          <p:nvPr>
            <p:custDataLst>
              <p:tags r:id="rId4"/>
            </p:custDataLst>
          </p:nvPr>
        </p:nvSpPr>
        <p:spPr>
          <a:xfrm>
            <a:off x="666750" y="3571875"/>
            <a:ext cx="22225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pitchFamily="34" charset="-120"/>
              </a:rPr>
              <a:t>合法合规</a:t>
            </a:r>
            <a:endParaRPr 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8" name="Text 4"/>
          <p:cNvSpPr/>
          <p:nvPr>
            <p:custDataLst>
              <p:tags r:id="rId5"/>
            </p:custDataLst>
          </p:nvPr>
        </p:nvSpPr>
        <p:spPr>
          <a:xfrm>
            <a:off x="666750" y="3971925"/>
            <a:ext cx="2222500" cy="67183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400" dirty="0">
                <a:solidFill>
                  <a:srgbClr val="666666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OpenDigger遵循GitHub API使用规则，确保数据采集过程合法合规，尊重开源社区规范</a:t>
            </a: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。</a:t>
            </a:r>
            <a:endParaRPr lang="en-US" sz="1050" dirty="0"/>
          </a:p>
        </p:txBody>
      </p:sp>
      <p:pic>
        <p:nvPicPr>
          <p:cNvPr id="9" name="Image 2" descr="preencoded.pn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rcRect t="20395" b="20395"/>
          <a:stretch>
            <a:fillRect/>
          </a:stretch>
        </p:blipFill>
        <p:spPr>
          <a:xfrm>
            <a:off x="3365500" y="1952625"/>
            <a:ext cx="2413000" cy="1428750"/>
          </a:xfrm>
          <a:prstGeom prst="rect">
            <a:avLst/>
          </a:prstGeom>
        </p:spPr>
      </p:pic>
      <p:sp>
        <p:nvSpPr>
          <p:cNvPr id="10" name="Text 5"/>
          <p:cNvSpPr/>
          <p:nvPr>
            <p:custDataLst>
              <p:tags r:id="rId8"/>
            </p:custDataLst>
          </p:nvPr>
        </p:nvSpPr>
        <p:spPr>
          <a:xfrm>
            <a:off x="3460750" y="3571875"/>
            <a:ext cx="22225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pitchFamily="34" charset="-120"/>
              </a:rPr>
              <a:t>高效采集</a:t>
            </a:r>
            <a:endParaRPr 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1" name="Text 6"/>
          <p:cNvSpPr/>
          <p:nvPr>
            <p:custDataLst>
              <p:tags r:id="rId9"/>
            </p:custDataLst>
          </p:nvPr>
        </p:nvSpPr>
        <p:spPr>
          <a:xfrm>
            <a:off x="3460750" y="3956685"/>
            <a:ext cx="2222500" cy="735965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400" dirty="0">
                <a:solidFill>
                  <a:srgbClr val="666666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利用OpenDigger的高效数据抓取能力，快速获取GitHub上的项目信息，提高数据分析的时效性。</a:t>
            </a:r>
            <a:endParaRPr lang="en-US" sz="1400" dirty="0"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</p:txBody>
      </p:sp>
      <p:pic>
        <p:nvPicPr>
          <p:cNvPr id="12" name="Image 3" descr="preencoded.png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/>
          <a:srcRect t="20395" b="20395"/>
          <a:stretch>
            <a:fillRect/>
          </a:stretch>
        </p:blipFill>
        <p:spPr>
          <a:xfrm>
            <a:off x="6159500" y="1952625"/>
            <a:ext cx="2413000" cy="1428750"/>
          </a:xfrm>
          <a:prstGeom prst="rect">
            <a:avLst/>
          </a:prstGeom>
        </p:spPr>
      </p:pic>
      <p:sp>
        <p:nvSpPr>
          <p:cNvPr id="13" name="Text 7"/>
          <p:cNvSpPr/>
          <p:nvPr>
            <p:custDataLst>
              <p:tags r:id="rId12"/>
            </p:custDataLst>
          </p:nvPr>
        </p:nvSpPr>
        <p:spPr>
          <a:xfrm>
            <a:off x="6254750" y="3571875"/>
            <a:ext cx="22225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pitchFamily="34" charset="-120"/>
              </a:rPr>
              <a:t>数据质量</a:t>
            </a:r>
            <a:endParaRPr 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4" name="Text 8"/>
          <p:cNvSpPr/>
          <p:nvPr>
            <p:custDataLst>
              <p:tags r:id="rId13"/>
            </p:custDataLst>
          </p:nvPr>
        </p:nvSpPr>
        <p:spPr>
          <a:xfrm>
            <a:off x="6254750" y="3910965"/>
            <a:ext cx="2222500" cy="781685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400" dirty="0">
                <a:solidFill>
                  <a:srgbClr val="666666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OpenDigger保证数据的准确性和完整性，为后续的数据分析奠定坚实基础，助力精准洞察。</a:t>
            </a:r>
            <a:endParaRPr lang="en-US" sz="1400" dirty="0"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3314700"/>
            <a:ext cx="5455920" cy="6667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2800" b="1" dirty="0">
                <a:solidFill>
                  <a:srgbClr val="FFFFFF"/>
                </a:solidFill>
                <a:latin typeface="仿宋" panose="02010609060101010101" charset="-122"/>
                <a:ea typeface="仿宋" panose="02010609060101010101" charset="-122"/>
                <a:cs typeface="微软雅黑" panose="020B0503020204020204" pitchFamily="34" charset="-120"/>
              </a:rPr>
              <a:t>数据分析</a:t>
            </a:r>
            <a:endParaRPr lang="en-US" sz="2800" dirty="0">
              <a:latin typeface="仿宋" panose="02010609060101010101" charset="-122"/>
              <a:ea typeface="仿宋" panose="02010609060101010101" charset="-122"/>
            </a:endParaRPr>
          </a:p>
        </p:txBody>
      </p:sp>
      <p:sp>
        <p:nvSpPr>
          <p:cNvPr id="4" name="Shape 1"/>
          <p:cNvSpPr/>
          <p:nvPr/>
        </p:nvSpPr>
        <p:spPr>
          <a:xfrm>
            <a:off x="571500" y="4157662"/>
            <a:ext cx="4762500" cy="14288"/>
          </a:xfrm>
          <a:prstGeom prst="rect">
            <a:avLst/>
          </a:prstGeom>
          <a:solidFill>
            <a:srgbClr val="FFFFFF">
              <a:alpha val="30000"/>
            </a:srgbClr>
          </a:solidFill>
        </p:spPr>
      </p:sp>
      <p:sp>
        <p:nvSpPr>
          <p:cNvPr id="5" name="Text 2"/>
          <p:cNvSpPr/>
          <p:nvPr/>
        </p:nvSpPr>
        <p:spPr>
          <a:xfrm>
            <a:off x="571500" y="4362450"/>
            <a:ext cx="47625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6" name="Text 3"/>
          <p:cNvSpPr/>
          <p:nvPr/>
        </p:nvSpPr>
        <p:spPr>
          <a:xfrm>
            <a:off x="5419725" y="3009900"/>
            <a:ext cx="3729038" cy="28575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22500"/>
              </a:lnSpc>
              <a:buNone/>
            </a:pPr>
            <a:r>
              <a:rPr lang="en-US" sz="22500" b="1" dirty="0">
                <a:solidFill>
                  <a:srgbClr val="FFFFFF">
                    <a:alpha val="4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05</a:t>
            </a:r>
            <a:endParaRPr lang="en-US" sz="225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rcRect l="11538" r="11538"/>
          <a:stretch>
            <a:fillRect/>
          </a:stretch>
        </p:blipFill>
        <p:spPr>
          <a:xfrm>
            <a:off x="0" y="0"/>
            <a:ext cx="9144000" cy="173355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71500" y="363855"/>
            <a:ext cx="8001000" cy="1053465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400" b="1" dirty="0">
                <a:solidFill>
                  <a:srgbClr val="FFFFFF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利用Python数据分析工具（如Pandas, Numpy）进行数据处理与规律挖掘。</a:t>
            </a:r>
            <a:endParaRPr lang="en-US" sz="24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6" name="Text 3"/>
          <p:cNvSpPr/>
          <p:nvPr>
            <p:custDataLst>
              <p:tags r:id="rId2"/>
            </p:custDataLst>
          </p:nvPr>
        </p:nvSpPr>
        <p:spPr>
          <a:xfrm>
            <a:off x="533400" y="2495550"/>
            <a:ext cx="23368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pitchFamily="34" charset="-120"/>
              </a:rPr>
              <a:t>数据清洗与预处理</a:t>
            </a:r>
            <a:endParaRPr 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7" name="Shape 4"/>
          <p:cNvSpPr/>
          <p:nvPr>
            <p:custDataLst>
              <p:tags r:id="rId3"/>
            </p:custDataLst>
          </p:nvPr>
        </p:nvSpPr>
        <p:spPr>
          <a:xfrm>
            <a:off x="533400" y="2895600"/>
            <a:ext cx="8001000" cy="19050"/>
          </a:xfrm>
          <a:prstGeom prst="rect">
            <a:avLst/>
          </a:prstGeom>
          <a:solidFill>
            <a:srgbClr val="6314FF"/>
          </a:solidFill>
        </p:spPr>
      </p:sp>
      <p:sp>
        <p:nvSpPr>
          <p:cNvPr id="8" name="Shape 5"/>
          <p:cNvSpPr/>
          <p:nvPr>
            <p:custDataLst>
              <p:tags r:id="rId4"/>
            </p:custDataLst>
          </p:nvPr>
        </p:nvSpPr>
        <p:spPr>
          <a:xfrm>
            <a:off x="1647031" y="2857500"/>
            <a:ext cx="109538" cy="109538"/>
          </a:xfrm>
          <a:prstGeom prst="roundRect">
            <a:avLst>
              <a:gd name="adj" fmla="val 50000"/>
            </a:avLst>
          </a:prstGeom>
          <a:solidFill>
            <a:srgbClr val="6314FF"/>
          </a:solidFill>
        </p:spPr>
      </p:sp>
      <p:sp>
        <p:nvSpPr>
          <p:cNvPr id="9" name="Text 6"/>
          <p:cNvSpPr/>
          <p:nvPr>
            <p:custDataLst>
              <p:tags r:id="rId5"/>
            </p:custDataLst>
          </p:nvPr>
        </p:nvSpPr>
        <p:spPr>
          <a:xfrm>
            <a:off x="533400" y="3124200"/>
            <a:ext cx="2336800" cy="54864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400" dirty="0">
                <a:solidFill>
                  <a:srgbClr val="666666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使用Pandas库高效管理数据，去除异常值，填充缺失数据，确保分析准确性。</a:t>
            </a:r>
            <a:endParaRPr lang="en-US" sz="1400" dirty="0"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</p:txBody>
      </p:sp>
      <p:sp>
        <p:nvSpPr>
          <p:cNvPr id="10" name="Text 7"/>
          <p:cNvSpPr/>
          <p:nvPr>
            <p:custDataLst>
              <p:tags r:id="rId6"/>
            </p:custDataLst>
          </p:nvPr>
        </p:nvSpPr>
        <p:spPr>
          <a:xfrm>
            <a:off x="3251200" y="2495550"/>
            <a:ext cx="23368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pitchFamily="34" charset="-120"/>
              </a:rPr>
              <a:t>统计分析与建模</a:t>
            </a:r>
            <a:endParaRPr 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1" name="Shape 8"/>
          <p:cNvSpPr/>
          <p:nvPr>
            <p:custDataLst>
              <p:tags r:id="rId7"/>
            </p:custDataLst>
          </p:nvPr>
        </p:nvSpPr>
        <p:spPr>
          <a:xfrm>
            <a:off x="4364831" y="2857500"/>
            <a:ext cx="109538" cy="109538"/>
          </a:xfrm>
          <a:prstGeom prst="roundRect">
            <a:avLst>
              <a:gd name="adj" fmla="val 50000"/>
            </a:avLst>
          </a:prstGeom>
          <a:solidFill>
            <a:srgbClr val="6314FF"/>
          </a:solidFill>
        </p:spPr>
      </p:sp>
      <p:sp>
        <p:nvSpPr>
          <p:cNvPr id="12" name="Text 9"/>
          <p:cNvSpPr/>
          <p:nvPr>
            <p:custDataLst>
              <p:tags r:id="rId8"/>
            </p:custDataLst>
          </p:nvPr>
        </p:nvSpPr>
        <p:spPr>
          <a:xfrm>
            <a:off x="3251200" y="3065780"/>
            <a:ext cx="2336800" cy="682625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400" dirty="0">
                <a:solidFill>
                  <a:srgbClr val="666666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借助Numpy进行数值计算，执行统计测试，识别数据集中的模式与趋势，为决策提供依据。</a:t>
            </a:r>
            <a:endParaRPr lang="en-US" sz="1400" dirty="0"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</p:txBody>
      </p:sp>
      <p:sp>
        <p:nvSpPr>
          <p:cNvPr id="13" name="Text 10"/>
          <p:cNvSpPr/>
          <p:nvPr>
            <p:custDataLst>
              <p:tags r:id="rId9"/>
            </p:custDataLst>
          </p:nvPr>
        </p:nvSpPr>
        <p:spPr>
          <a:xfrm>
            <a:off x="5969000" y="2495550"/>
            <a:ext cx="23368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pitchFamily="34" charset="-120"/>
              </a:rPr>
              <a:t>特征工程与挖掘</a:t>
            </a:r>
            <a:endParaRPr 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4" name="Shape 11"/>
          <p:cNvSpPr/>
          <p:nvPr/>
        </p:nvSpPr>
        <p:spPr>
          <a:xfrm rot="5400000">
            <a:off x="8524875" y="2852737"/>
            <a:ext cx="119063" cy="104775"/>
          </a:xfrm>
          <a:prstGeom prst="triangle">
            <a:avLst/>
          </a:prstGeom>
          <a:solidFill>
            <a:srgbClr val="6314FF"/>
          </a:solidFill>
        </p:spPr>
      </p:sp>
      <p:sp>
        <p:nvSpPr>
          <p:cNvPr id="15" name="Shape 12"/>
          <p:cNvSpPr/>
          <p:nvPr>
            <p:custDataLst>
              <p:tags r:id="rId10"/>
            </p:custDataLst>
          </p:nvPr>
        </p:nvSpPr>
        <p:spPr>
          <a:xfrm>
            <a:off x="7082631" y="2857500"/>
            <a:ext cx="109538" cy="109538"/>
          </a:xfrm>
          <a:prstGeom prst="roundRect">
            <a:avLst>
              <a:gd name="adj" fmla="val 50000"/>
            </a:avLst>
          </a:prstGeom>
          <a:solidFill>
            <a:srgbClr val="6314FF"/>
          </a:solidFill>
        </p:spPr>
      </p:sp>
      <p:sp>
        <p:nvSpPr>
          <p:cNvPr id="16" name="Text 13"/>
          <p:cNvSpPr/>
          <p:nvPr>
            <p:custDataLst>
              <p:tags r:id="rId11"/>
            </p:custDataLst>
          </p:nvPr>
        </p:nvSpPr>
        <p:spPr>
          <a:xfrm>
            <a:off x="5969000" y="3119755"/>
            <a:ext cx="2336800" cy="77216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400" dirty="0">
                <a:solidFill>
                  <a:srgbClr val="666666"/>
                </a:solidFill>
                <a:latin typeface="仿宋" panose="02010609060101010101" charset="-122"/>
                <a:ea typeface="仿宋" panose="02010609060101010101" charset="-122"/>
                <a:cs typeface="微软雅黑" panose="020B0503020204020204" pitchFamily="34" charset="-120"/>
              </a:rPr>
              <a:t>通过特征选择与转换，提炼关键信息，运用机器学习算法挖掘潜在规律，增强模型预测能力。</a:t>
            </a:r>
            <a:endParaRPr lang="en-US" sz="1400" dirty="0">
              <a:latin typeface="仿宋" panose="02010609060101010101" charset="-122"/>
              <a:ea typeface="仿宋" panose="02010609060101010101" charset="-122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3314700"/>
            <a:ext cx="4762500" cy="6667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2800" b="1" dirty="0">
                <a:solidFill>
                  <a:srgbClr val="FFFFFF"/>
                </a:solidFill>
                <a:latin typeface="仿宋" panose="02010609060101010101" charset="-122"/>
                <a:ea typeface="仿宋" panose="02010609060101010101" charset="-122"/>
                <a:cs typeface="微软雅黑" panose="020B0503020204020204" pitchFamily="34" charset="-120"/>
              </a:rPr>
              <a:t>可视化呈现</a:t>
            </a:r>
            <a:endParaRPr lang="en-US" sz="2800" dirty="0">
              <a:latin typeface="仿宋" panose="02010609060101010101" charset="-122"/>
              <a:ea typeface="仿宋" panose="02010609060101010101" charset="-122"/>
            </a:endParaRPr>
          </a:p>
        </p:txBody>
      </p:sp>
      <p:sp>
        <p:nvSpPr>
          <p:cNvPr id="4" name="Shape 1"/>
          <p:cNvSpPr/>
          <p:nvPr/>
        </p:nvSpPr>
        <p:spPr>
          <a:xfrm>
            <a:off x="571500" y="4157662"/>
            <a:ext cx="4762500" cy="14288"/>
          </a:xfrm>
          <a:prstGeom prst="rect">
            <a:avLst/>
          </a:prstGeom>
          <a:solidFill>
            <a:srgbClr val="FFFFFF">
              <a:alpha val="30000"/>
            </a:srgbClr>
          </a:solidFill>
        </p:spPr>
      </p:sp>
      <p:sp>
        <p:nvSpPr>
          <p:cNvPr id="5" name="Text 2"/>
          <p:cNvSpPr/>
          <p:nvPr/>
        </p:nvSpPr>
        <p:spPr>
          <a:xfrm>
            <a:off x="571500" y="4362450"/>
            <a:ext cx="47625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6" name="Text 3"/>
          <p:cNvSpPr/>
          <p:nvPr/>
        </p:nvSpPr>
        <p:spPr>
          <a:xfrm>
            <a:off x="5419725" y="3009900"/>
            <a:ext cx="3729038" cy="28575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22500"/>
              </a:lnSpc>
              <a:buNone/>
            </a:pPr>
            <a:r>
              <a:rPr lang="en-US" sz="22500" b="1" dirty="0">
                <a:solidFill>
                  <a:srgbClr val="FFFFFF">
                    <a:alpha val="4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06</a:t>
            </a:r>
            <a:endParaRPr lang="en-US" sz="225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71500" y="285750"/>
            <a:ext cx="8001000" cy="117983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通过Matplotlib与Seaborn创建直观图表，加速决策过程。</a:t>
            </a:r>
            <a:endParaRPr lang="en-US" sz="2250" dirty="0"/>
          </a:p>
        </p:txBody>
      </p:sp>
      <p:pic>
        <p:nvPicPr>
          <p:cNvPr id="6" name="Image 1" descr="preencoded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rcRect/>
          <a:stretch>
            <a:fillRect/>
          </a:stretch>
        </p:blipFill>
        <p:spPr>
          <a:xfrm>
            <a:off x="1539875" y="2095500"/>
            <a:ext cx="476250" cy="476250"/>
          </a:xfrm>
          <a:prstGeom prst="rect">
            <a:avLst/>
          </a:prstGeom>
        </p:spPr>
      </p:pic>
      <p:sp>
        <p:nvSpPr>
          <p:cNvPr id="7" name="Text 3"/>
          <p:cNvSpPr/>
          <p:nvPr>
            <p:custDataLst>
              <p:tags r:id="rId4"/>
            </p:custDataLst>
          </p:nvPr>
        </p:nvSpPr>
        <p:spPr>
          <a:xfrm>
            <a:off x="571500" y="2686050"/>
            <a:ext cx="24130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pitchFamily="34" charset="-120"/>
              </a:rPr>
              <a:t>图表的力量</a:t>
            </a:r>
            <a:endParaRPr 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8" name="Text 4"/>
          <p:cNvSpPr/>
          <p:nvPr>
            <p:custDataLst>
              <p:tags r:id="rId5"/>
            </p:custDataLst>
          </p:nvPr>
        </p:nvSpPr>
        <p:spPr>
          <a:xfrm>
            <a:off x="571500" y="2933700"/>
            <a:ext cx="2413000" cy="959485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400" dirty="0">
                <a:solidFill>
                  <a:srgbClr val="666666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利用Matplotlib与Seaborn，将复杂数据转化为易于理解的视觉元素，让决策者迅速捕捉关键信息。</a:t>
            </a:r>
            <a:endParaRPr lang="en-US" sz="1400" dirty="0"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</p:txBody>
      </p:sp>
      <p:pic>
        <p:nvPicPr>
          <p:cNvPr id="9" name="Image 2" descr="preencoded.pn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rcRect/>
          <a:stretch>
            <a:fillRect/>
          </a:stretch>
        </p:blipFill>
        <p:spPr>
          <a:xfrm>
            <a:off x="4333875" y="2095500"/>
            <a:ext cx="476250" cy="476250"/>
          </a:xfrm>
          <a:prstGeom prst="rect">
            <a:avLst/>
          </a:prstGeom>
        </p:spPr>
      </p:pic>
      <p:sp>
        <p:nvSpPr>
          <p:cNvPr id="10" name="Text 5"/>
          <p:cNvSpPr/>
          <p:nvPr>
            <p:custDataLst>
              <p:tags r:id="rId8"/>
            </p:custDataLst>
          </p:nvPr>
        </p:nvSpPr>
        <p:spPr>
          <a:xfrm>
            <a:off x="3365500" y="2686050"/>
            <a:ext cx="24130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pitchFamily="34" charset="-120"/>
              </a:rPr>
              <a:t>加速决策</a:t>
            </a:r>
            <a:endParaRPr 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1" name="Text 6"/>
          <p:cNvSpPr/>
          <p:nvPr>
            <p:custDataLst>
              <p:tags r:id="rId9"/>
            </p:custDataLst>
          </p:nvPr>
        </p:nvSpPr>
        <p:spPr>
          <a:xfrm>
            <a:off x="3365500" y="2895600"/>
            <a:ext cx="2413000" cy="842645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400" dirty="0">
                <a:solidFill>
                  <a:srgbClr val="666666"/>
                </a:solidFill>
                <a:latin typeface="仿宋" panose="02010609060101010101" charset="-122"/>
                <a:ea typeface="仿宋" panose="02010609060101010101" charset="-122"/>
                <a:cs typeface="微软雅黑" panose="020B0503020204020204" pitchFamily="34" charset="-120"/>
              </a:rPr>
              <a:t>直观图表揭示数据背后的模式与趋势，减少分析时间，加快决策流程，提高效率。</a:t>
            </a:r>
            <a:endParaRPr lang="en-US" sz="1400" dirty="0">
              <a:latin typeface="仿宋" panose="02010609060101010101" charset="-122"/>
              <a:ea typeface="仿宋" panose="02010609060101010101" charset="-122"/>
            </a:endParaRPr>
          </a:p>
        </p:txBody>
      </p:sp>
      <p:pic>
        <p:nvPicPr>
          <p:cNvPr id="12" name="Image 3" descr="preencoded.png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/>
          <a:srcRect/>
          <a:stretch>
            <a:fillRect/>
          </a:stretch>
        </p:blipFill>
        <p:spPr>
          <a:xfrm>
            <a:off x="7127875" y="2095500"/>
            <a:ext cx="476250" cy="476250"/>
          </a:xfrm>
          <a:prstGeom prst="rect">
            <a:avLst/>
          </a:prstGeom>
        </p:spPr>
      </p:pic>
      <p:sp>
        <p:nvSpPr>
          <p:cNvPr id="13" name="Text 7"/>
          <p:cNvSpPr/>
          <p:nvPr>
            <p:custDataLst>
              <p:tags r:id="rId12"/>
            </p:custDataLst>
          </p:nvPr>
        </p:nvSpPr>
        <p:spPr>
          <a:xfrm>
            <a:off x="6159500" y="2686050"/>
            <a:ext cx="24130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pitchFamily="34" charset="-120"/>
              </a:rPr>
              <a:t>数据驱动的洞察</a:t>
            </a:r>
            <a:endParaRPr 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4" name="Text 8"/>
          <p:cNvSpPr/>
          <p:nvPr>
            <p:custDataLst>
              <p:tags r:id="rId13"/>
            </p:custDataLst>
          </p:nvPr>
        </p:nvSpPr>
        <p:spPr>
          <a:xfrm>
            <a:off x="6159500" y="2933700"/>
            <a:ext cx="2413000" cy="78867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400" dirty="0">
                <a:solidFill>
                  <a:srgbClr val="666666"/>
                </a:solidFill>
                <a:latin typeface="仿宋" panose="02010609060101010101" charset="-122"/>
                <a:ea typeface="仿宋" panose="02010609060101010101" charset="-122"/>
                <a:cs typeface="微软雅黑" panose="020B0503020204020204" pitchFamily="34" charset="-120"/>
              </a:rPr>
              <a:t>通过高质量的图表，深入理解开源项目动态，为战略规划提供坚实的数据支撑。</a:t>
            </a:r>
            <a:endParaRPr lang="en-US" sz="1400" dirty="0">
              <a:latin typeface="仿宋" panose="02010609060101010101" charset="-122"/>
              <a:ea typeface="仿宋" panose="02010609060101010101" charset="-122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3314700"/>
            <a:ext cx="4762500" cy="6667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pitchFamily="34" charset="-120"/>
              </a:rPr>
              <a:t>四、案例分析</a:t>
            </a:r>
            <a:endParaRPr lang="en-US" sz="44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4" name="Shape 1"/>
          <p:cNvSpPr/>
          <p:nvPr/>
        </p:nvSpPr>
        <p:spPr>
          <a:xfrm>
            <a:off x="571500" y="4157662"/>
            <a:ext cx="4762500" cy="14288"/>
          </a:xfrm>
          <a:prstGeom prst="rect">
            <a:avLst/>
          </a:prstGeom>
          <a:solidFill>
            <a:srgbClr val="FFFFFF">
              <a:alpha val="30000"/>
            </a:srgbClr>
          </a:solidFill>
        </p:spPr>
      </p:sp>
      <p:sp>
        <p:nvSpPr>
          <p:cNvPr id="5" name="Text 2"/>
          <p:cNvSpPr/>
          <p:nvPr/>
        </p:nvSpPr>
        <p:spPr>
          <a:xfrm>
            <a:off x="571500" y="4362450"/>
            <a:ext cx="47625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2800" dirty="0">
                <a:solidFill>
                  <a:srgbClr val="FFFFFF"/>
                </a:solidFill>
                <a:latin typeface="仿宋" panose="02010609060101010101" charset="-122"/>
                <a:ea typeface="仿宋" panose="02010609060101010101" charset="-122"/>
                <a:cs typeface="微软雅黑" panose="020B0503020204020204" pitchFamily="34" charset="-120"/>
              </a:rPr>
              <a:t>项目活跃度分析</a:t>
            </a:r>
            <a:endParaRPr lang="en-US" sz="2800" dirty="0">
              <a:latin typeface="仿宋" panose="02010609060101010101" charset="-122"/>
              <a:ea typeface="仿宋" panose="02010609060101010101" charset="-122"/>
            </a:endParaRPr>
          </a:p>
        </p:txBody>
      </p:sp>
      <p:sp>
        <p:nvSpPr>
          <p:cNvPr id="6" name="Text 3"/>
          <p:cNvSpPr/>
          <p:nvPr/>
        </p:nvSpPr>
        <p:spPr>
          <a:xfrm>
            <a:off x="5419725" y="3009900"/>
            <a:ext cx="3729038" cy="28575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22500"/>
              </a:lnSpc>
              <a:buNone/>
            </a:pPr>
            <a:r>
              <a:rPr lang="en-US" sz="22500" b="1" dirty="0">
                <a:solidFill>
                  <a:srgbClr val="FFFFFF">
                    <a:alpha val="4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07</a:t>
            </a:r>
            <a:endParaRPr lang="en-US" sz="22500" dirty="0"/>
          </a:p>
        </p:txBody>
      </p:sp>
      <p:pic>
        <p:nvPicPr>
          <p:cNvPr id="8" name="图片 3" descr="D:\WeChat Files\wxid_68pe952ozzzm22\FileStorage\Temp\18caa266871554a9c8afd7cb6f28d91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462"/>
          <a:stretch>
            <a:fillRect/>
          </a:stretch>
        </p:blipFill>
        <p:spPr bwMode="auto">
          <a:xfrm>
            <a:off x="3470910" y="0"/>
            <a:ext cx="567309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2"/>
          <a:srcRect l="12500" r="12500"/>
          <a:stretch>
            <a:fillRect/>
          </a:stretch>
        </p:blipFill>
        <p:spPr>
          <a:xfrm>
            <a:off x="0" y="0"/>
            <a:ext cx="3857625" cy="51435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429125" y="285750"/>
            <a:ext cx="4038600" cy="12001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pitchFamily="34" charset="-120"/>
              </a:rPr>
              <a:t>分析提交频率趋势和开发者贡献分布，了解开发节奏与团队协作模式。</a:t>
            </a:r>
            <a:endParaRPr lang="en-US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6" name="Text 2"/>
          <p:cNvSpPr/>
          <p:nvPr/>
        </p:nvSpPr>
        <p:spPr>
          <a:xfrm>
            <a:off x="4429125" y="1543050"/>
            <a:ext cx="4038600" cy="4191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sp>
        <p:nvSpPr>
          <p:cNvPr id="7" name="Text 3"/>
          <p:cNvSpPr/>
          <p:nvPr>
            <p:custDataLst>
              <p:tags r:id="rId3"/>
            </p:custDataLst>
          </p:nvPr>
        </p:nvSpPr>
        <p:spPr>
          <a:xfrm>
            <a:off x="4429125" y="1821180"/>
            <a:ext cx="4143375" cy="391795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pitchFamily="34" charset="-120"/>
              </a:rPr>
              <a:t>提交频率波动</a:t>
            </a:r>
            <a:endParaRPr 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8" name="Text 4"/>
          <p:cNvSpPr/>
          <p:nvPr>
            <p:custDataLst>
              <p:tags r:id="rId4"/>
            </p:custDataLst>
          </p:nvPr>
        </p:nvSpPr>
        <p:spPr>
          <a:xfrm>
            <a:off x="4429125" y="2209800"/>
            <a:ext cx="4143375" cy="314325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400" dirty="0">
                <a:solidFill>
                  <a:srgbClr val="666666"/>
                </a:solidFill>
                <a:latin typeface="仿宋" panose="02010609060101010101" charset="-122"/>
                <a:ea typeface="仿宋" panose="02010609060101010101" charset="-122"/>
                <a:cs typeface="微软雅黑" panose="020B0503020204020204" pitchFamily="34" charset="-120"/>
              </a:rPr>
              <a:t>通过时间序列分析，揭示项目活跃周期，洞察开发节奏变化。</a:t>
            </a:r>
            <a:endParaRPr lang="en-US" sz="1400" dirty="0">
              <a:latin typeface="仿宋" panose="02010609060101010101" charset="-122"/>
              <a:ea typeface="仿宋" panose="02010609060101010101" charset="-122"/>
            </a:endParaRPr>
          </a:p>
        </p:txBody>
      </p:sp>
      <p:sp>
        <p:nvSpPr>
          <p:cNvPr id="9" name="Text 5"/>
          <p:cNvSpPr/>
          <p:nvPr>
            <p:custDataLst>
              <p:tags r:id="rId5"/>
            </p:custDataLst>
          </p:nvPr>
        </p:nvSpPr>
        <p:spPr>
          <a:xfrm>
            <a:off x="4429125" y="2540000"/>
            <a:ext cx="4143375" cy="503555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pitchFamily="34" charset="-120"/>
              </a:rPr>
              <a:t>贡献者分布图</a:t>
            </a:r>
            <a:endParaRPr 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0" name="Text 6"/>
          <p:cNvSpPr/>
          <p:nvPr>
            <p:custDataLst>
              <p:tags r:id="rId6"/>
            </p:custDataLst>
          </p:nvPr>
        </p:nvSpPr>
        <p:spPr>
          <a:xfrm>
            <a:off x="4429125" y="2857500"/>
            <a:ext cx="4143375" cy="5270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algn="l">
              <a:lnSpc>
                <a:spcPts val="1650"/>
              </a:lnSpc>
              <a:buClrTx/>
              <a:buSzTx/>
              <a:buFontTx/>
              <a:buNone/>
            </a:pPr>
            <a:r>
              <a:rPr lang="en-US" sz="1400" dirty="0">
                <a:solidFill>
                  <a:srgbClr val="666666"/>
                </a:solidFill>
                <a:latin typeface="仿宋" panose="02010609060101010101" charset="-122"/>
                <a:ea typeface="仿宋" panose="02010609060101010101" charset="-122"/>
                <a:cs typeface="微软雅黑" panose="020B0503020204020204" pitchFamily="34" charset="-120"/>
              </a:rPr>
              <a:t>识别核心贡献者与外围参与者，理解社区结构与协作模式。</a:t>
            </a:r>
            <a:endParaRPr lang="en-US" sz="1400" dirty="0">
              <a:solidFill>
                <a:srgbClr val="666666"/>
              </a:solidFill>
              <a:latin typeface="仿宋" panose="02010609060101010101" charset="-122"/>
              <a:ea typeface="仿宋" panose="02010609060101010101" charset="-122"/>
              <a:cs typeface="微软雅黑" panose="020B0503020204020204" pitchFamily="34" charset="-120"/>
            </a:endParaRPr>
          </a:p>
        </p:txBody>
      </p:sp>
      <p:sp>
        <p:nvSpPr>
          <p:cNvPr id="11" name="Text 7"/>
          <p:cNvSpPr/>
          <p:nvPr>
            <p:custDataLst>
              <p:tags r:id="rId7"/>
            </p:custDataLst>
          </p:nvPr>
        </p:nvSpPr>
        <p:spPr>
          <a:xfrm>
            <a:off x="4429125" y="3257550"/>
            <a:ext cx="4143375" cy="546735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pitchFamily="34" charset="-120"/>
              </a:rPr>
              <a:t>代码提交热图</a:t>
            </a:r>
            <a:endParaRPr 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2" name="Text 8"/>
          <p:cNvSpPr/>
          <p:nvPr>
            <p:custDataLst>
              <p:tags r:id="rId8"/>
            </p:custDataLst>
          </p:nvPr>
        </p:nvSpPr>
        <p:spPr>
          <a:xfrm>
            <a:off x="4429125" y="3505200"/>
            <a:ext cx="4143375" cy="74168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400" dirty="0">
                <a:solidFill>
                  <a:srgbClr val="666666"/>
                </a:solidFill>
                <a:latin typeface="仿宋" panose="02010609060101010101" charset="-122"/>
                <a:ea typeface="仿宋" panose="02010609060101010101" charset="-122"/>
                <a:cs typeface="微软雅黑" panose="020B0503020204020204" pitchFamily="34" charset="-120"/>
              </a:rPr>
              <a:t>展示代码修改热点，反映项目重点开发区域与迭代方向。</a:t>
            </a:r>
            <a:endParaRPr lang="en-US" sz="1400" dirty="0">
              <a:latin typeface="仿宋" panose="02010609060101010101" charset="-122"/>
              <a:ea typeface="仿宋" panose="02010609060101010101" charset="-122"/>
            </a:endParaRPr>
          </a:p>
        </p:txBody>
      </p:sp>
      <p:sp>
        <p:nvSpPr>
          <p:cNvPr id="13" name="Text 9"/>
          <p:cNvSpPr/>
          <p:nvPr>
            <p:custDataLst>
              <p:tags r:id="rId9"/>
            </p:custDataLst>
          </p:nvPr>
        </p:nvSpPr>
        <p:spPr>
          <a:xfrm>
            <a:off x="4429125" y="4018280"/>
            <a:ext cx="4143375" cy="47879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pitchFamily="34" charset="-120"/>
              </a:rPr>
              <a:t>协作效率评估</a:t>
            </a:r>
            <a:endParaRPr 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4" name="Text 10"/>
          <p:cNvSpPr/>
          <p:nvPr>
            <p:custDataLst>
              <p:tags r:id="rId10"/>
            </p:custDataLst>
          </p:nvPr>
        </p:nvSpPr>
        <p:spPr>
          <a:xfrm>
            <a:off x="4429125" y="4231005"/>
            <a:ext cx="4143375" cy="516255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400" dirty="0">
                <a:solidFill>
                  <a:srgbClr val="666666"/>
                </a:solidFill>
                <a:latin typeface="仿宋" panose="02010609060101010101" charset="-122"/>
                <a:ea typeface="仿宋" panose="02010609060101010101" charset="-122"/>
                <a:cs typeface="微软雅黑" panose="020B0503020204020204" pitchFamily="34" charset="-120"/>
              </a:rPr>
              <a:t>分析合并请求响应时间，评估团队沟通与协作效率。</a:t>
            </a:r>
            <a:endParaRPr lang="en-US" sz="1400" dirty="0">
              <a:latin typeface="仿宋" panose="02010609060101010101" charset="-122"/>
              <a:ea typeface="仿宋" panose="02010609060101010101" charset="-122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3314700"/>
            <a:ext cx="4762500" cy="6667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2800" b="1" dirty="0">
                <a:solidFill>
                  <a:srgbClr val="FFFFFF"/>
                </a:solidFill>
                <a:latin typeface="仿宋" panose="02010609060101010101" charset="-122"/>
                <a:ea typeface="仿宋" panose="02010609060101010101" charset="-122"/>
                <a:cs typeface="微软雅黑" panose="020B0503020204020204" pitchFamily="34" charset="-120"/>
              </a:rPr>
              <a:t>技术演进</a:t>
            </a:r>
            <a:endParaRPr lang="en-US" sz="2800" dirty="0">
              <a:latin typeface="仿宋" panose="02010609060101010101" charset="-122"/>
              <a:ea typeface="仿宋" panose="02010609060101010101" charset="-122"/>
            </a:endParaRPr>
          </a:p>
        </p:txBody>
      </p:sp>
      <p:sp>
        <p:nvSpPr>
          <p:cNvPr id="4" name="Shape 1"/>
          <p:cNvSpPr/>
          <p:nvPr/>
        </p:nvSpPr>
        <p:spPr>
          <a:xfrm>
            <a:off x="571500" y="4157662"/>
            <a:ext cx="4762500" cy="14288"/>
          </a:xfrm>
          <a:prstGeom prst="rect">
            <a:avLst/>
          </a:prstGeom>
          <a:solidFill>
            <a:srgbClr val="FFFFFF">
              <a:alpha val="30000"/>
            </a:srgbClr>
          </a:solidFill>
        </p:spPr>
      </p:sp>
      <p:sp>
        <p:nvSpPr>
          <p:cNvPr id="5" name="Text 2"/>
          <p:cNvSpPr/>
          <p:nvPr/>
        </p:nvSpPr>
        <p:spPr>
          <a:xfrm>
            <a:off x="571500" y="4362450"/>
            <a:ext cx="47625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6" name="Text 3"/>
          <p:cNvSpPr/>
          <p:nvPr/>
        </p:nvSpPr>
        <p:spPr>
          <a:xfrm>
            <a:off x="5419725" y="3009900"/>
            <a:ext cx="3729038" cy="28575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22500"/>
              </a:lnSpc>
              <a:buNone/>
            </a:pPr>
            <a:r>
              <a:rPr lang="en-US" sz="22500" b="1" dirty="0">
                <a:solidFill>
                  <a:srgbClr val="FFFFFF">
                    <a:alpha val="4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08</a:t>
            </a:r>
            <a:endParaRPr lang="en-US" sz="2250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71500" y="285750"/>
            <a:ext cx="8001000" cy="103886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pitchFamily="34" charset="-120"/>
              </a:rPr>
              <a:t>追踪技术栈变更和技术复杂度趋势，预测未来架构发展方向。</a:t>
            </a:r>
            <a:endParaRPr lang="en-US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6" name="Text 3"/>
          <p:cNvSpPr/>
          <p:nvPr>
            <p:custDataLst>
              <p:tags r:id="rId2"/>
            </p:custDataLst>
          </p:nvPr>
        </p:nvSpPr>
        <p:spPr>
          <a:xfrm>
            <a:off x="571500" y="2095500"/>
            <a:ext cx="1714500" cy="214312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b="1" dirty="0">
                <a:solidFill>
                  <a:srgbClr val="6314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01</a:t>
            </a:r>
            <a:endParaRPr lang="en-US" dirty="0"/>
          </a:p>
        </p:txBody>
      </p:sp>
      <p:sp>
        <p:nvSpPr>
          <p:cNvPr id="7" name="Text 4"/>
          <p:cNvSpPr/>
          <p:nvPr>
            <p:custDataLst>
              <p:tags r:id="rId3"/>
            </p:custDataLst>
          </p:nvPr>
        </p:nvSpPr>
        <p:spPr>
          <a:xfrm>
            <a:off x="571500" y="2424113"/>
            <a:ext cx="17145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pitchFamily="34" charset="-120"/>
              </a:rPr>
              <a:t>技术栈变迁</a:t>
            </a:r>
            <a:endParaRPr 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8" name="Text 5"/>
          <p:cNvSpPr/>
          <p:nvPr>
            <p:custDataLst>
              <p:tags r:id="rId4"/>
            </p:custDataLst>
          </p:nvPr>
        </p:nvSpPr>
        <p:spPr>
          <a:xfrm>
            <a:off x="571500" y="2749550"/>
            <a:ext cx="1714500" cy="69342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400" dirty="0">
                <a:solidFill>
                  <a:srgbClr val="666666"/>
                </a:solidFill>
                <a:latin typeface="仿宋" panose="02010609060101010101" charset="-122"/>
                <a:ea typeface="仿宋" panose="02010609060101010101" charset="-122"/>
                <a:cs typeface="微软雅黑" panose="020B0503020204020204" pitchFamily="34" charset="-120"/>
              </a:rPr>
              <a:t>分析历史版本，识别技术栈演变路径，洞察新兴技术采纳速度。</a:t>
            </a:r>
            <a:endParaRPr lang="en-US" sz="1400" dirty="0">
              <a:latin typeface="仿宋" panose="02010609060101010101" charset="-122"/>
              <a:ea typeface="仿宋" panose="02010609060101010101" charset="-122"/>
            </a:endParaRPr>
          </a:p>
        </p:txBody>
      </p:sp>
      <p:sp>
        <p:nvSpPr>
          <p:cNvPr id="9" name="Text 6"/>
          <p:cNvSpPr/>
          <p:nvPr>
            <p:custDataLst>
              <p:tags r:id="rId5"/>
            </p:custDataLst>
          </p:nvPr>
        </p:nvSpPr>
        <p:spPr>
          <a:xfrm>
            <a:off x="2667000" y="2095500"/>
            <a:ext cx="1714500" cy="214312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b="1" dirty="0">
                <a:solidFill>
                  <a:srgbClr val="6314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02</a:t>
            </a:r>
            <a:endParaRPr lang="en-US" dirty="0"/>
          </a:p>
        </p:txBody>
      </p:sp>
      <p:sp>
        <p:nvSpPr>
          <p:cNvPr id="10" name="Text 7"/>
          <p:cNvSpPr/>
          <p:nvPr>
            <p:custDataLst>
              <p:tags r:id="rId6"/>
            </p:custDataLst>
          </p:nvPr>
        </p:nvSpPr>
        <p:spPr>
          <a:xfrm>
            <a:off x="2667000" y="2424113"/>
            <a:ext cx="17145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pitchFamily="34" charset="-120"/>
              </a:rPr>
              <a:t>复杂度趋势</a:t>
            </a:r>
            <a:endParaRPr 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1" name="Text 8"/>
          <p:cNvSpPr/>
          <p:nvPr>
            <p:custDataLst>
              <p:tags r:id="rId7"/>
            </p:custDataLst>
          </p:nvPr>
        </p:nvSpPr>
        <p:spPr>
          <a:xfrm>
            <a:off x="2667000" y="2748280"/>
            <a:ext cx="1714500" cy="69469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400" dirty="0">
                <a:solidFill>
                  <a:srgbClr val="666666"/>
                </a:solidFill>
                <a:latin typeface="仿宋" panose="02010609060101010101" charset="-122"/>
                <a:ea typeface="仿宋" panose="02010609060101010101" charset="-122"/>
                <a:cs typeface="微软雅黑" panose="020B0503020204020204" pitchFamily="34" charset="-120"/>
              </a:rPr>
              <a:t>量化代码复杂度，监控随时间变化，预警潜在维护难题。</a:t>
            </a:r>
            <a:endParaRPr lang="en-US" sz="1400" dirty="0">
              <a:latin typeface="仿宋" panose="02010609060101010101" charset="-122"/>
              <a:ea typeface="仿宋" panose="02010609060101010101" charset="-122"/>
            </a:endParaRPr>
          </a:p>
        </p:txBody>
      </p:sp>
      <p:sp>
        <p:nvSpPr>
          <p:cNvPr id="12" name="Text 9"/>
          <p:cNvSpPr/>
          <p:nvPr>
            <p:custDataLst>
              <p:tags r:id="rId8"/>
            </p:custDataLst>
          </p:nvPr>
        </p:nvSpPr>
        <p:spPr>
          <a:xfrm>
            <a:off x="4762500" y="2095500"/>
            <a:ext cx="1714500" cy="214312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b="1" dirty="0">
                <a:solidFill>
                  <a:srgbClr val="6314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03</a:t>
            </a:r>
            <a:endParaRPr lang="en-US" dirty="0"/>
          </a:p>
        </p:txBody>
      </p:sp>
      <p:sp>
        <p:nvSpPr>
          <p:cNvPr id="13" name="Text 10"/>
          <p:cNvSpPr/>
          <p:nvPr>
            <p:custDataLst>
              <p:tags r:id="rId9"/>
            </p:custDataLst>
          </p:nvPr>
        </p:nvSpPr>
        <p:spPr>
          <a:xfrm>
            <a:off x="4762500" y="2424113"/>
            <a:ext cx="17145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pitchFamily="34" charset="-120"/>
              </a:rPr>
              <a:t>架构前瞻</a:t>
            </a:r>
            <a:endParaRPr lang="en-US" b="1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  <a:cs typeface="微软雅黑" panose="020B0503020204020204" pitchFamily="34" charset="-120"/>
            </a:endParaRPr>
          </a:p>
        </p:txBody>
      </p:sp>
      <p:sp>
        <p:nvSpPr>
          <p:cNvPr id="14" name="Text 11"/>
          <p:cNvSpPr/>
          <p:nvPr>
            <p:custDataLst>
              <p:tags r:id="rId10"/>
            </p:custDataLst>
          </p:nvPr>
        </p:nvSpPr>
        <p:spPr>
          <a:xfrm>
            <a:off x="4762500" y="2748280"/>
            <a:ext cx="1714500" cy="69469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400" dirty="0">
                <a:solidFill>
                  <a:srgbClr val="666666"/>
                </a:solidFill>
                <a:latin typeface="仿宋" panose="02010609060101010101" charset="-122"/>
                <a:ea typeface="仿宋" panose="02010609060101010101" charset="-122"/>
                <a:cs typeface="微软雅黑" panose="020B0503020204020204" pitchFamily="34" charset="-120"/>
              </a:rPr>
              <a:t>结合行业动态，预测架构演进方向，指导长期技术规划。</a:t>
            </a:r>
            <a:endParaRPr lang="en-US" sz="1400" dirty="0">
              <a:latin typeface="仿宋" panose="02010609060101010101" charset="-122"/>
              <a:ea typeface="仿宋" panose="02010609060101010101" charset="-122"/>
            </a:endParaRPr>
          </a:p>
        </p:txBody>
      </p:sp>
      <p:sp>
        <p:nvSpPr>
          <p:cNvPr id="15" name="Text 12"/>
          <p:cNvSpPr/>
          <p:nvPr>
            <p:custDataLst>
              <p:tags r:id="rId11"/>
            </p:custDataLst>
          </p:nvPr>
        </p:nvSpPr>
        <p:spPr>
          <a:xfrm>
            <a:off x="6858000" y="2095500"/>
            <a:ext cx="1714500" cy="214312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b="1" dirty="0">
                <a:solidFill>
                  <a:srgbClr val="6314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04</a:t>
            </a:r>
            <a:endParaRPr lang="en-US" dirty="0"/>
          </a:p>
        </p:txBody>
      </p:sp>
      <p:sp>
        <p:nvSpPr>
          <p:cNvPr id="16" name="Text 13"/>
          <p:cNvSpPr/>
          <p:nvPr>
            <p:custDataLst>
              <p:tags r:id="rId12"/>
            </p:custDataLst>
          </p:nvPr>
        </p:nvSpPr>
        <p:spPr>
          <a:xfrm>
            <a:off x="6858000" y="2424113"/>
            <a:ext cx="17145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pitchFamily="34" charset="-120"/>
              </a:rPr>
              <a:t>创新洞察</a:t>
            </a:r>
            <a:endParaRPr 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7" name="Text 14"/>
          <p:cNvSpPr/>
          <p:nvPr>
            <p:custDataLst>
              <p:tags r:id="rId13"/>
            </p:custDataLst>
          </p:nvPr>
        </p:nvSpPr>
        <p:spPr>
          <a:xfrm>
            <a:off x="6858000" y="2748915"/>
            <a:ext cx="1714500" cy="685165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400" dirty="0">
                <a:solidFill>
                  <a:srgbClr val="666666"/>
                </a:solidFill>
                <a:latin typeface="仿宋" panose="02010609060101010101" charset="-122"/>
                <a:ea typeface="仿宋" panose="02010609060101010101" charset="-122"/>
                <a:cs typeface="微软雅黑" panose="020B0503020204020204" pitchFamily="34" charset="-120"/>
              </a:rPr>
              <a:t>识别创新点，评估技术成熟度，把握未来技术风口。</a:t>
            </a:r>
            <a:endParaRPr lang="en-US" sz="1400" dirty="0">
              <a:latin typeface="仿宋" panose="02010609060101010101" charset="-122"/>
              <a:ea typeface="仿宋" panose="02010609060101010101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2952750" cy="51435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71500" y="3433763"/>
            <a:ext cx="1857375" cy="6667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375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content</a:t>
            </a:r>
            <a:endParaRPr lang="en-US" sz="3750" dirty="0"/>
          </a:p>
        </p:txBody>
      </p:sp>
      <p:sp>
        <p:nvSpPr>
          <p:cNvPr id="5" name="Text 2"/>
          <p:cNvSpPr/>
          <p:nvPr/>
        </p:nvSpPr>
        <p:spPr>
          <a:xfrm>
            <a:off x="571500" y="4176713"/>
            <a:ext cx="1809750" cy="4000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目录</a:t>
            </a:r>
            <a:endParaRPr lang="en-US" sz="2250" dirty="0"/>
          </a:p>
        </p:txBody>
      </p:sp>
      <p:sp>
        <p:nvSpPr>
          <p:cNvPr id="6" name="Text 3"/>
          <p:cNvSpPr/>
          <p:nvPr/>
        </p:nvSpPr>
        <p:spPr>
          <a:xfrm>
            <a:off x="3524250" y="673894"/>
            <a:ext cx="352425" cy="333375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040"/>
              </a:lnSpc>
              <a:buNone/>
            </a:pPr>
            <a:r>
              <a:rPr lang="en-US" sz="1875" b="1" dirty="0">
                <a:solidFill>
                  <a:srgbClr val="6314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01</a:t>
            </a:r>
            <a:endParaRPr lang="en-US" sz="1875" dirty="0"/>
          </a:p>
        </p:txBody>
      </p:sp>
      <p:sp>
        <p:nvSpPr>
          <p:cNvPr id="7" name="Text 4"/>
          <p:cNvSpPr/>
          <p:nvPr/>
        </p:nvSpPr>
        <p:spPr>
          <a:xfrm>
            <a:off x="3876040" y="745490"/>
            <a:ext cx="2274570" cy="262255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4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pitchFamily="34" charset="-120"/>
              </a:rPr>
              <a:t>一、趋势与影响分析的意义</a:t>
            </a:r>
            <a:endParaRPr lang="en-US" sz="1400" b="1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  <a:cs typeface="微软雅黑" panose="020B0503020204020204" pitchFamily="34" charset="-120"/>
            </a:endParaRPr>
          </a:p>
        </p:txBody>
      </p:sp>
      <p:sp>
        <p:nvSpPr>
          <p:cNvPr id="8" name="Text 5"/>
          <p:cNvSpPr/>
          <p:nvPr/>
        </p:nvSpPr>
        <p:spPr>
          <a:xfrm>
            <a:off x="3990975" y="992981"/>
            <a:ext cx="196215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9" name="Text 6"/>
          <p:cNvSpPr/>
          <p:nvPr/>
        </p:nvSpPr>
        <p:spPr>
          <a:xfrm>
            <a:off x="6143625" y="673894"/>
            <a:ext cx="352425" cy="333375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040"/>
              </a:lnSpc>
              <a:buNone/>
            </a:pPr>
            <a:r>
              <a:rPr lang="en-US" sz="1875" b="1" dirty="0">
                <a:solidFill>
                  <a:srgbClr val="6314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02</a:t>
            </a:r>
            <a:endParaRPr lang="en-US" sz="1875" dirty="0"/>
          </a:p>
        </p:txBody>
      </p:sp>
      <p:sp>
        <p:nvSpPr>
          <p:cNvPr id="10" name="Text 7"/>
          <p:cNvSpPr/>
          <p:nvPr/>
        </p:nvSpPr>
        <p:spPr>
          <a:xfrm>
            <a:off x="6610350" y="745490"/>
            <a:ext cx="2166620" cy="2413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4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pitchFamily="34" charset="-120"/>
              </a:rPr>
              <a:t>二、趋势与影响分析的目标</a:t>
            </a:r>
            <a:endParaRPr lang="en-US" sz="14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1" name="Text 8"/>
          <p:cNvSpPr/>
          <p:nvPr/>
        </p:nvSpPr>
        <p:spPr>
          <a:xfrm>
            <a:off x="6610350" y="992981"/>
            <a:ext cx="196215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12" name="Text 9"/>
          <p:cNvSpPr/>
          <p:nvPr/>
        </p:nvSpPr>
        <p:spPr>
          <a:xfrm>
            <a:off x="3524250" y="1302544"/>
            <a:ext cx="352425" cy="333375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040"/>
              </a:lnSpc>
              <a:buNone/>
            </a:pPr>
            <a:r>
              <a:rPr lang="en-US" sz="1875" b="1" dirty="0">
                <a:solidFill>
                  <a:srgbClr val="6314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03</a:t>
            </a:r>
            <a:endParaRPr lang="en-US" sz="1875" dirty="0"/>
          </a:p>
        </p:txBody>
      </p:sp>
      <p:sp>
        <p:nvSpPr>
          <p:cNvPr id="13" name="Text 10"/>
          <p:cNvSpPr/>
          <p:nvPr/>
        </p:nvSpPr>
        <p:spPr>
          <a:xfrm>
            <a:off x="3876040" y="1424305"/>
            <a:ext cx="2077085" cy="182245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4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pitchFamily="34" charset="-120"/>
              </a:rPr>
              <a:t>三、思路与实现</a:t>
            </a:r>
            <a:endParaRPr lang="en-US" sz="14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3990975" y="1621631"/>
            <a:ext cx="196215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15" name="Text 12"/>
          <p:cNvSpPr/>
          <p:nvPr/>
        </p:nvSpPr>
        <p:spPr>
          <a:xfrm>
            <a:off x="6143625" y="1302544"/>
            <a:ext cx="352425" cy="333375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040"/>
              </a:lnSpc>
              <a:buNone/>
            </a:pPr>
            <a:r>
              <a:rPr lang="en-US" sz="1875" b="1" dirty="0">
                <a:solidFill>
                  <a:srgbClr val="6314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04</a:t>
            </a:r>
            <a:endParaRPr lang="en-US" sz="1875" dirty="0"/>
          </a:p>
        </p:txBody>
      </p:sp>
      <p:sp>
        <p:nvSpPr>
          <p:cNvPr id="16" name="Text 13"/>
          <p:cNvSpPr/>
          <p:nvPr/>
        </p:nvSpPr>
        <p:spPr>
          <a:xfrm>
            <a:off x="6610350" y="1412875"/>
            <a:ext cx="1962150" cy="207645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4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pitchFamily="34" charset="-120"/>
              </a:rPr>
              <a:t>数据采集</a:t>
            </a:r>
            <a:endParaRPr lang="en-US" sz="1400" b="1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  <a:cs typeface="微软雅黑" panose="020B0503020204020204" pitchFamily="34" charset="-120"/>
            </a:endParaRPr>
          </a:p>
        </p:txBody>
      </p:sp>
      <p:sp>
        <p:nvSpPr>
          <p:cNvPr id="17" name="Text 14"/>
          <p:cNvSpPr/>
          <p:nvPr/>
        </p:nvSpPr>
        <p:spPr>
          <a:xfrm>
            <a:off x="6610350" y="1621631"/>
            <a:ext cx="196215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18" name="Text 15"/>
          <p:cNvSpPr/>
          <p:nvPr/>
        </p:nvSpPr>
        <p:spPr>
          <a:xfrm>
            <a:off x="3524250" y="1931194"/>
            <a:ext cx="352425" cy="333375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040"/>
              </a:lnSpc>
              <a:buNone/>
            </a:pPr>
            <a:r>
              <a:rPr lang="en-US" sz="1875" b="1" dirty="0">
                <a:solidFill>
                  <a:srgbClr val="6314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05</a:t>
            </a:r>
            <a:endParaRPr lang="en-US" sz="1875" dirty="0"/>
          </a:p>
        </p:txBody>
      </p:sp>
      <p:sp>
        <p:nvSpPr>
          <p:cNvPr id="19" name="Text 16"/>
          <p:cNvSpPr/>
          <p:nvPr/>
        </p:nvSpPr>
        <p:spPr>
          <a:xfrm>
            <a:off x="3876675" y="1994535"/>
            <a:ext cx="2076450" cy="2984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4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pitchFamily="34" charset="-120"/>
              </a:rPr>
              <a:t>数据分析</a:t>
            </a:r>
            <a:endParaRPr lang="en-US" sz="14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0" name="Text 17"/>
          <p:cNvSpPr/>
          <p:nvPr/>
        </p:nvSpPr>
        <p:spPr>
          <a:xfrm>
            <a:off x="3990975" y="2250281"/>
            <a:ext cx="196215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21" name="Text 18"/>
          <p:cNvSpPr/>
          <p:nvPr/>
        </p:nvSpPr>
        <p:spPr>
          <a:xfrm>
            <a:off x="6143625" y="1931194"/>
            <a:ext cx="352425" cy="333375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040"/>
              </a:lnSpc>
              <a:buNone/>
            </a:pPr>
            <a:r>
              <a:rPr lang="en-US" sz="1875" b="1" dirty="0">
                <a:solidFill>
                  <a:srgbClr val="6314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06</a:t>
            </a:r>
            <a:endParaRPr lang="en-US" sz="1875" dirty="0"/>
          </a:p>
        </p:txBody>
      </p:sp>
      <p:sp>
        <p:nvSpPr>
          <p:cNvPr id="22" name="Text 19"/>
          <p:cNvSpPr/>
          <p:nvPr/>
        </p:nvSpPr>
        <p:spPr>
          <a:xfrm>
            <a:off x="6610350" y="2041525"/>
            <a:ext cx="1962150" cy="212725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4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pitchFamily="34" charset="-120"/>
              </a:rPr>
              <a:t>可视化呈现</a:t>
            </a:r>
            <a:endParaRPr lang="en-US" sz="1400" b="1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  <a:cs typeface="微软雅黑" panose="020B0503020204020204" pitchFamily="34" charset="-120"/>
            </a:endParaRPr>
          </a:p>
        </p:txBody>
      </p:sp>
      <p:sp>
        <p:nvSpPr>
          <p:cNvPr id="23" name="Text 20"/>
          <p:cNvSpPr/>
          <p:nvPr/>
        </p:nvSpPr>
        <p:spPr>
          <a:xfrm>
            <a:off x="6610350" y="2250281"/>
            <a:ext cx="196215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24" name="Text 21"/>
          <p:cNvSpPr/>
          <p:nvPr/>
        </p:nvSpPr>
        <p:spPr>
          <a:xfrm>
            <a:off x="3524250" y="2559844"/>
            <a:ext cx="352425" cy="333375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040"/>
              </a:lnSpc>
              <a:buNone/>
            </a:pPr>
            <a:r>
              <a:rPr lang="en-US" sz="1875" b="1" dirty="0">
                <a:solidFill>
                  <a:srgbClr val="6314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07</a:t>
            </a:r>
            <a:endParaRPr lang="en-US" sz="1875" dirty="0"/>
          </a:p>
        </p:txBody>
      </p:sp>
      <p:sp>
        <p:nvSpPr>
          <p:cNvPr id="25" name="Text 22"/>
          <p:cNvSpPr/>
          <p:nvPr/>
        </p:nvSpPr>
        <p:spPr>
          <a:xfrm>
            <a:off x="3876040" y="2631440"/>
            <a:ext cx="2077085" cy="2857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4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pitchFamily="34" charset="-120"/>
              </a:rPr>
              <a:t>四、案例分析</a:t>
            </a:r>
            <a:endParaRPr lang="en-US" sz="14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7" name="Text 24"/>
          <p:cNvSpPr/>
          <p:nvPr/>
        </p:nvSpPr>
        <p:spPr>
          <a:xfrm>
            <a:off x="6143625" y="2559844"/>
            <a:ext cx="352425" cy="333375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040"/>
              </a:lnSpc>
              <a:buNone/>
            </a:pPr>
            <a:r>
              <a:rPr lang="en-US" sz="1875" b="1" dirty="0">
                <a:solidFill>
                  <a:srgbClr val="6314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08</a:t>
            </a:r>
            <a:endParaRPr lang="en-US" sz="1875" dirty="0"/>
          </a:p>
        </p:txBody>
      </p:sp>
      <p:sp>
        <p:nvSpPr>
          <p:cNvPr id="28" name="Text 25"/>
          <p:cNvSpPr/>
          <p:nvPr/>
        </p:nvSpPr>
        <p:spPr>
          <a:xfrm>
            <a:off x="6610350" y="2631440"/>
            <a:ext cx="1962150" cy="28067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4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pitchFamily="34" charset="-120"/>
              </a:rPr>
              <a:t>项目活跃度</a:t>
            </a:r>
            <a:endParaRPr lang="en-US" sz="14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9" name="Text 26"/>
          <p:cNvSpPr/>
          <p:nvPr/>
        </p:nvSpPr>
        <p:spPr>
          <a:xfrm>
            <a:off x="6610350" y="2878931"/>
            <a:ext cx="196215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30" name="Text 27"/>
          <p:cNvSpPr/>
          <p:nvPr/>
        </p:nvSpPr>
        <p:spPr>
          <a:xfrm>
            <a:off x="3524250" y="3188494"/>
            <a:ext cx="352425" cy="333375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040"/>
              </a:lnSpc>
              <a:buNone/>
            </a:pPr>
            <a:r>
              <a:rPr lang="en-US" sz="1875" b="1" dirty="0">
                <a:solidFill>
                  <a:srgbClr val="6314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09</a:t>
            </a:r>
            <a:endParaRPr lang="en-US" sz="1875" dirty="0"/>
          </a:p>
        </p:txBody>
      </p:sp>
      <p:sp>
        <p:nvSpPr>
          <p:cNvPr id="31" name="Text 28"/>
          <p:cNvSpPr/>
          <p:nvPr/>
        </p:nvSpPr>
        <p:spPr>
          <a:xfrm>
            <a:off x="3876675" y="3107055"/>
            <a:ext cx="2076450" cy="610235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4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pitchFamily="34" charset="-120"/>
              </a:rPr>
              <a:t>技术演进</a:t>
            </a:r>
            <a:endParaRPr lang="en-US" sz="1400" b="1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  <a:cs typeface="微软雅黑" panose="020B0503020204020204" pitchFamily="34" charset="-120"/>
            </a:endParaRPr>
          </a:p>
        </p:txBody>
      </p:sp>
      <p:sp>
        <p:nvSpPr>
          <p:cNvPr id="33" name="Text 30"/>
          <p:cNvSpPr/>
          <p:nvPr/>
        </p:nvSpPr>
        <p:spPr>
          <a:xfrm>
            <a:off x="6143625" y="3188494"/>
            <a:ext cx="352425" cy="333375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040"/>
              </a:lnSpc>
              <a:buNone/>
            </a:pPr>
            <a:r>
              <a:rPr lang="en-US" sz="1875" b="1" dirty="0">
                <a:solidFill>
                  <a:srgbClr val="6314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10</a:t>
            </a:r>
            <a:endParaRPr lang="en-US" sz="1875" dirty="0"/>
          </a:p>
        </p:txBody>
      </p:sp>
      <p:sp>
        <p:nvSpPr>
          <p:cNvPr id="34" name="Text 31"/>
          <p:cNvSpPr/>
          <p:nvPr/>
        </p:nvSpPr>
        <p:spPr>
          <a:xfrm>
            <a:off x="6610350" y="3272155"/>
            <a:ext cx="1962150" cy="24384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4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pitchFamily="34" charset="-120"/>
              </a:rPr>
              <a:t>社区影响力</a:t>
            </a:r>
            <a:endParaRPr lang="en-US" sz="14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5" name="Text 32"/>
          <p:cNvSpPr/>
          <p:nvPr/>
        </p:nvSpPr>
        <p:spPr>
          <a:xfrm>
            <a:off x="6610350" y="3507581"/>
            <a:ext cx="196215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36" name="Text 33"/>
          <p:cNvSpPr/>
          <p:nvPr/>
        </p:nvSpPr>
        <p:spPr>
          <a:xfrm>
            <a:off x="3524250" y="3817144"/>
            <a:ext cx="352425" cy="333375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040"/>
              </a:lnSpc>
              <a:buNone/>
            </a:pPr>
            <a:r>
              <a:rPr lang="en-US" sz="1875" b="1" dirty="0">
                <a:solidFill>
                  <a:srgbClr val="6314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11</a:t>
            </a:r>
            <a:endParaRPr lang="en-US" sz="1875" dirty="0"/>
          </a:p>
        </p:txBody>
      </p:sp>
      <p:sp>
        <p:nvSpPr>
          <p:cNvPr id="37" name="Text 34"/>
          <p:cNvSpPr/>
          <p:nvPr/>
        </p:nvSpPr>
        <p:spPr>
          <a:xfrm>
            <a:off x="3876675" y="3817620"/>
            <a:ext cx="2076450" cy="42291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4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pitchFamily="34" charset="-120"/>
              </a:rPr>
              <a:t>五、评估结果应用</a:t>
            </a:r>
            <a:endParaRPr lang="en-US" sz="14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8" name="Text 35"/>
          <p:cNvSpPr/>
          <p:nvPr/>
        </p:nvSpPr>
        <p:spPr>
          <a:xfrm>
            <a:off x="3990975" y="4136231"/>
            <a:ext cx="196215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39" name="Text 36"/>
          <p:cNvSpPr/>
          <p:nvPr/>
        </p:nvSpPr>
        <p:spPr>
          <a:xfrm>
            <a:off x="6143625" y="3817144"/>
            <a:ext cx="352425" cy="333375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040"/>
              </a:lnSpc>
              <a:buNone/>
            </a:pPr>
            <a:r>
              <a:rPr lang="en-US" sz="1875" b="1" dirty="0">
                <a:solidFill>
                  <a:srgbClr val="6314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12</a:t>
            </a:r>
            <a:endParaRPr lang="en-US" sz="1875" dirty="0"/>
          </a:p>
        </p:txBody>
      </p:sp>
      <p:sp>
        <p:nvSpPr>
          <p:cNvPr id="40" name="Text 37"/>
          <p:cNvSpPr/>
          <p:nvPr/>
        </p:nvSpPr>
        <p:spPr>
          <a:xfrm>
            <a:off x="6610350" y="3816985"/>
            <a:ext cx="1962150" cy="44831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4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pitchFamily="34" charset="-120"/>
              </a:rPr>
              <a:t>六、未来展望</a:t>
            </a:r>
            <a:endParaRPr lang="en-US" sz="14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41" name="Text 38"/>
          <p:cNvSpPr/>
          <p:nvPr/>
        </p:nvSpPr>
        <p:spPr>
          <a:xfrm>
            <a:off x="6610350" y="4136231"/>
            <a:ext cx="196215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05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3314700"/>
            <a:ext cx="4762500" cy="6667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2800" b="1" dirty="0">
                <a:solidFill>
                  <a:srgbClr val="FFFFFF"/>
                </a:solidFill>
                <a:latin typeface="仿宋" panose="02010609060101010101" charset="-122"/>
                <a:ea typeface="仿宋" panose="02010609060101010101" charset="-122"/>
                <a:cs typeface="微软雅黑" panose="020B0503020204020204" pitchFamily="34" charset="-120"/>
              </a:rPr>
              <a:t>社区影响力</a:t>
            </a:r>
            <a:endParaRPr lang="en-US" sz="2800" dirty="0">
              <a:latin typeface="仿宋" panose="02010609060101010101" charset="-122"/>
              <a:ea typeface="仿宋" panose="02010609060101010101" charset="-122"/>
            </a:endParaRPr>
          </a:p>
        </p:txBody>
      </p:sp>
      <p:sp>
        <p:nvSpPr>
          <p:cNvPr id="4" name="Shape 1"/>
          <p:cNvSpPr/>
          <p:nvPr/>
        </p:nvSpPr>
        <p:spPr>
          <a:xfrm>
            <a:off x="571500" y="4157662"/>
            <a:ext cx="4762500" cy="14288"/>
          </a:xfrm>
          <a:prstGeom prst="rect">
            <a:avLst/>
          </a:prstGeom>
          <a:solidFill>
            <a:srgbClr val="FFFFFF">
              <a:alpha val="30000"/>
            </a:srgbClr>
          </a:solidFill>
        </p:spPr>
      </p:sp>
      <p:sp>
        <p:nvSpPr>
          <p:cNvPr id="5" name="Text 2"/>
          <p:cNvSpPr/>
          <p:nvPr/>
        </p:nvSpPr>
        <p:spPr>
          <a:xfrm>
            <a:off x="571500" y="4362450"/>
            <a:ext cx="47625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6" name="Text 3"/>
          <p:cNvSpPr/>
          <p:nvPr/>
        </p:nvSpPr>
        <p:spPr>
          <a:xfrm>
            <a:off x="5419725" y="3009900"/>
            <a:ext cx="3729038" cy="28575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22500"/>
              </a:lnSpc>
              <a:buNone/>
            </a:pPr>
            <a:r>
              <a:rPr lang="en-US" sz="22500" b="1" dirty="0">
                <a:solidFill>
                  <a:srgbClr val="FFFFFF">
                    <a:alpha val="4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09</a:t>
            </a:r>
            <a:endParaRPr lang="en-US" sz="2250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rcRect l="11538" r="11538"/>
          <a:stretch>
            <a:fillRect/>
          </a:stretch>
        </p:blipFill>
        <p:spPr>
          <a:xfrm>
            <a:off x="0" y="0"/>
            <a:ext cx="9144000" cy="173355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71500" y="285750"/>
            <a:ext cx="8001000" cy="109093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400" b="1" dirty="0">
                <a:solidFill>
                  <a:srgbClr val="FFFFFF"/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pitchFamily="34" charset="-120"/>
              </a:rPr>
              <a:t>量化热度指标相关性和外部引用情况，评估项目吸引力与商业价值。</a:t>
            </a:r>
            <a:endParaRPr lang="en-US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6" name="Image 1" descr="preencoded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rcRect t="8333" b="8333"/>
          <a:stretch>
            <a:fillRect/>
          </a:stretch>
        </p:blipFill>
        <p:spPr>
          <a:xfrm>
            <a:off x="571500" y="2085975"/>
            <a:ext cx="1714500" cy="1428750"/>
          </a:xfrm>
          <a:prstGeom prst="rect">
            <a:avLst/>
          </a:prstGeom>
        </p:spPr>
      </p:pic>
      <p:sp>
        <p:nvSpPr>
          <p:cNvPr id="7" name="Text 3"/>
          <p:cNvSpPr/>
          <p:nvPr>
            <p:custDataLst>
              <p:tags r:id="rId4"/>
            </p:custDataLst>
          </p:nvPr>
        </p:nvSpPr>
        <p:spPr>
          <a:xfrm>
            <a:off x="571500" y="3705225"/>
            <a:ext cx="17145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pitchFamily="34" charset="-120"/>
              </a:rPr>
              <a:t>热度指标解析</a:t>
            </a:r>
            <a:endParaRPr 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8" name="Text 4"/>
          <p:cNvSpPr/>
          <p:nvPr>
            <p:custDataLst>
              <p:tags r:id="rId5"/>
            </p:custDataLst>
          </p:nvPr>
        </p:nvSpPr>
        <p:spPr>
          <a:xfrm>
            <a:off x="571500" y="4105275"/>
            <a:ext cx="1714500" cy="8191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400" dirty="0">
                <a:solidFill>
                  <a:srgbClr val="666666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通过分析项目Star数、Fork数及Issue活跃度，量化项目热度，揭示其在社区中的受欢迎程度。</a:t>
            </a:r>
            <a:endParaRPr lang="en-US" sz="1400" dirty="0"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</p:txBody>
      </p:sp>
      <p:pic>
        <p:nvPicPr>
          <p:cNvPr id="9" name="Image 2" descr="preencoded.pn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rcRect t="8333" b="8333"/>
          <a:stretch>
            <a:fillRect/>
          </a:stretch>
        </p:blipFill>
        <p:spPr>
          <a:xfrm>
            <a:off x="2667000" y="2085975"/>
            <a:ext cx="1714500" cy="1428750"/>
          </a:xfrm>
          <a:prstGeom prst="rect">
            <a:avLst/>
          </a:prstGeom>
        </p:spPr>
      </p:pic>
      <p:sp>
        <p:nvSpPr>
          <p:cNvPr id="10" name="Text 5"/>
          <p:cNvSpPr/>
          <p:nvPr>
            <p:custDataLst>
              <p:tags r:id="rId8"/>
            </p:custDataLst>
          </p:nvPr>
        </p:nvSpPr>
        <p:spPr>
          <a:xfrm>
            <a:off x="2667000" y="3705225"/>
            <a:ext cx="17145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pitchFamily="34" charset="-120"/>
              </a:rPr>
              <a:t>外部引用追踪</a:t>
            </a:r>
            <a:endParaRPr 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1" name="Text 6"/>
          <p:cNvSpPr/>
          <p:nvPr>
            <p:custDataLst>
              <p:tags r:id="rId9"/>
            </p:custDataLst>
          </p:nvPr>
        </p:nvSpPr>
        <p:spPr>
          <a:xfrm>
            <a:off x="2667000" y="4105275"/>
            <a:ext cx="1714500" cy="8191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400" dirty="0">
                <a:solidFill>
                  <a:srgbClr val="666666"/>
                </a:solidFill>
                <a:latin typeface="仿宋" panose="02010609060101010101" charset="-122"/>
                <a:ea typeface="仿宋" panose="02010609060101010101" charset="-122"/>
                <a:cs typeface="微软雅黑" panose="020B0503020204020204" pitchFamily="34" charset="-120"/>
              </a:rPr>
              <a:t>监控项目被其他开源项目或商业软件引用的情况，评估其在行业内的影响力和实际应用价值。</a:t>
            </a:r>
            <a:endParaRPr lang="en-US" sz="1400" dirty="0">
              <a:latin typeface="仿宋" panose="02010609060101010101" charset="-122"/>
              <a:ea typeface="仿宋" panose="02010609060101010101" charset="-122"/>
            </a:endParaRPr>
          </a:p>
        </p:txBody>
      </p:sp>
      <p:pic>
        <p:nvPicPr>
          <p:cNvPr id="12" name="Image 3" descr="preencoded.png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/>
          <a:srcRect t="8333" b="8333"/>
          <a:stretch>
            <a:fillRect/>
          </a:stretch>
        </p:blipFill>
        <p:spPr>
          <a:xfrm>
            <a:off x="4762500" y="2085975"/>
            <a:ext cx="1714500" cy="1428750"/>
          </a:xfrm>
          <a:prstGeom prst="rect">
            <a:avLst/>
          </a:prstGeom>
        </p:spPr>
      </p:pic>
      <p:sp>
        <p:nvSpPr>
          <p:cNvPr id="13" name="Text 7"/>
          <p:cNvSpPr/>
          <p:nvPr>
            <p:custDataLst>
              <p:tags r:id="rId12"/>
            </p:custDataLst>
          </p:nvPr>
        </p:nvSpPr>
        <p:spPr>
          <a:xfrm>
            <a:off x="4762500" y="3705225"/>
            <a:ext cx="17145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pitchFamily="34" charset="-120"/>
              </a:rPr>
              <a:t>商业价值评估</a:t>
            </a:r>
            <a:endParaRPr 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4" name="Text 8"/>
          <p:cNvSpPr/>
          <p:nvPr>
            <p:custDataLst>
              <p:tags r:id="rId13"/>
            </p:custDataLst>
          </p:nvPr>
        </p:nvSpPr>
        <p:spPr>
          <a:xfrm>
            <a:off x="4762500" y="3898900"/>
            <a:ext cx="1714500" cy="10477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400" dirty="0">
                <a:solidFill>
                  <a:srgbClr val="666666"/>
                </a:solidFill>
                <a:latin typeface="仿宋" panose="02010609060101010101" charset="-122"/>
                <a:ea typeface="仿宋" panose="02010609060101010101" charset="-122"/>
                <a:cs typeface="微软雅黑" panose="020B0503020204020204" pitchFamily="34" charset="-120"/>
              </a:rPr>
              <a:t>结合热度与引用数据，综合评价项目潜在的商业价值，为投资决策提供数据支撑。</a:t>
            </a:r>
            <a:endParaRPr lang="en-US" sz="1400" dirty="0">
              <a:latin typeface="仿宋" panose="02010609060101010101" charset="-122"/>
              <a:ea typeface="仿宋" panose="02010609060101010101" charset="-122"/>
            </a:endParaRPr>
          </a:p>
        </p:txBody>
      </p:sp>
      <p:pic>
        <p:nvPicPr>
          <p:cNvPr id="15" name="Image 4" descr="preencoded.png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15"/>
          <a:srcRect t="8333" b="8333"/>
          <a:stretch>
            <a:fillRect/>
          </a:stretch>
        </p:blipFill>
        <p:spPr>
          <a:xfrm>
            <a:off x="6858000" y="2085975"/>
            <a:ext cx="1714500" cy="1428750"/>
          </a:xfrm>
          <a:prstGeom prst="rect">
            <a:avLst/>
          </a:prstGeom>
        </p:spPr>
      </p:pic>
      <p:sp>
        <p:nvSpPr>
          <p:cNvPr id="16" name="Text 9"/>
          <p:cNvSpPr/>
          <p:nvPr>
            <p:custDataLst>
              <p:tags r:id="rId16"/>
            </p:custDataLst>
          </p:nvPr>
        </p:nvSpPr>
        <p:spPr>
          <a:xfrm>
            <a:off x="6858000" y="3705225"/>
            <a:ext cx="17145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pitchFamily="34" charset="-120"/>
              </a:rPr>
              <a:t>吸引力分析</a:t>
            </a:r>
            <a:endParaRPr 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7" name="Text 10"/>
          <p:cNvSpPr/>
          <p:nvPr>
            <p:custDataLst>
              <p:tags r:id="rId17"/>
            </p:custDataLst>
          </p:nvPr>
        </p:nvSpPr>
        <p:spPr>
          <a:xfrm>
            <a:off x="6858000" y="4104640"/>
            <a:ext cx="1714500" cy="8191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400" dirty="0">
                <a:solidFill>
                  <a:srgbClr val="666666"/>
                </a:solidFill>
                <a:latin typeface="仿宋" panose="02010609060101010101" charset="-122"/>
                <a:ea typeface="仿宋" panose="02010609060101010101" charset="-122"/>
                <a:cs typeface="微软雅黑" panose="020B0503020204020204" pitchFamily="34" charset="-120"/>
              </a:rPr>
              <a:t>深入研究项目对开发者和企业的吸引力，识别其独特卖点，助力项目推广与社区增长。</a:t>
            </a:r>
            <a:endParaRPr lang="en-US" sz="1400" dirty="0">
              <a:latin typeface="仿宋" panose="02010609060101010101" charset="-122"/>
              <a:ea typeface="仿宋" panose="02010609060101010101" charset="-122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3314700"/>
            <a:ext cx="4762500" cy="6667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pitchFamily="34" charset="-120"/>
              </a:rPr>
              <a:t>五、评估结果应用</a:t>
            </a:r>
            <a:endParaRPr lang="en-US" sz="44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4" name="Shape 1"/>
          <p:cNvSpPr/>
          <p:nvPr/>
        </p:nvSpPr>
        <p:spPr>
          <a:xfrm>
            <a:off x="571500" y="4157662"/>
            <a:ext cx="4762500" cy="14288"/>
          </a:xfrm>
          <a:prstGeom prst="rect">
            <a:avLst/>
          </a:prstGeom>
          <a:solidFill>
            <a:srgbClr val="FFFFFF">
              <a:alpha val="30000"/>
            </a:srgbClr>
          </a:solidFill>
        </p:spPr>
      </p:sp>
      <p:sp>
        <p:nvSpPr>
          <p:cNvPr id="5" name="Text 2"/>
          <p:cNvSpPr/>
          <p:nvPr/>
        </p:nvSpPr>
        <p:spPr>
          <a:xfrm>
            <a:off x="571500" y="4362450"/>
            <a:ext cx="47625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6" name="Text 3"/>
          <p:cNvSpPr/>
          <p:nvPr/>
        </p:nvSpPr>
        <p:spPr>
          <a:xfrm>
            <a:off x="5419725" y="3009900"/>
            <a:ext cx="3729038" cy="28575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22500"/>
              </a:lnSpc>
              <a:buNone/>
            </a:pPr>
            <a:r>
              <a:rPr lang="en-US" sz="22500" b="1" dirty="0">
                <a:solidFill>
                  <a:srgbClr val="FFFFFF">
                    <a:alpha val="4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10</a:t>
            </a:r>
            <a:endParaRPr lang="en-US" sz="2250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9144000" cy="13335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71500" y="285750"/>
            <a:ext cx="8001000" cy="682625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400" b="1" dirty="0">
                <a:solidFill>
                  <a:srgbClr val="FFFFFF"/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pitchFamily="34" charset="-120"/>
              </a:rPr>
              <a:t>诊断项目健康状况，为企业投资和个人参与提供参考。</a:t>
            </a:r>
            <a:endParaRPr lang="en-US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6" name="Text 3"/>
          <p:cNvSpPr/>
          <p:nvPr>
            <p:custDataLst>
              <p:tags r:id="rId2"/>
            </p:custDataLst>
          </p:nvPr>
        </p:nvSpPr>
        <p:spPr>
          <a:xfrm>
            <a:off x="349885" y="2095500"/>
            <a:ext cx="2634615" cy="667385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pitchFamily="34" charset="-120"/>
              </a:rPr>
              <a:t>健康度指标</a:t>
            </a:r>
            <a:endParaRPr 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7" name="Text 4"/>
          <p:cNvSpPr/>
          <p:nvPr>
            <p:custDataLst>
              <p:tags r:id="rId3"/>
            </p:custDataLst>
          </p:nvPr>
        </p:nvSpPr>
        <p:spPr>
          <a:xfrm>
            <a:off x="318770" y="2343150"/>
            <a:ext cx="2665095" cy="1424305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400" dirty="0">
                <a:solidFill>
                  <a:srgbClr val="666666"/>
                </a:solidFill>
                <a:latin typeface="仿宋" panose="02010609060101010101" charset="-122"/>
                <a:ea typeface="仿宋" panose="02010609060101010101" charset="-122"/>
                <a:cs typeface="微软雅黑" panose="020B0503020204020204" pitchFamily="34" charset="-120"/>
              </a:rPr>
              <a:t>通过分析提交频率、代码质量与维护者响应时间，综合评估项目稳定性与成长潜力。</a:t>
            </a:r>
            <a:endParaRPr lang="en-US" sz="1400" dirty="0">
              <a:latin typeface="仿宋" panose="02010609060101010101" charset="-122"/>
              <a:ea typeface="仿宋" panose="02010609060101010101" charset="-122"/>
            </a:endParaRPr>
          </a:p>
        </p:txBody>
      </p:sp>
      <p:sp>
        <p:nvSpPr>
          <p:cNvPr id="8" name="Text 5"/>
          <p:cNvSpPr/>
          <p:nvPr>
            <p:custDataLst>
              <p:tags r:id="rId4"/>
            </p:custDataLst>
          </p:nvPr>
        </p:nvSpPr>
        <p:spPr>
          <a:xfrm>
            <a:off x="3375660" y="2275840"/>
            <a:ext cx="2402840" cy="295275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pitchFamily="34" charset="-120"/>
              </a:rPr>
              <a:t>投资决策依据</a:t>
            </a:r>
            <a:endParaRPr 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9" name="Text 6"/>
          <p:cNvSpPr/>
          <p:nvPr>
            <p:custDataLst>
              <p:tags r:id="rId5"/>
            </p:custDataLst>
          </p:nvPr>
        </p:nvSpPr>
        <p:spPr>
          <a:xfrm>
            <a:off x="3365500" y="2322195"/>
            <a:ext cx="2413000" cy="144526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400" dirty="0">
                <a:solidFill>
                  <a:srgbClr val="666666"/>
                </a:solidFill>
                <a:latin typeface="仿宋" panose="02010609060101010101" charset="-122"/>
                <a:ea typeface="仿宋" panose="02010609060101010101" charset="-122"/>
                <a:cs typeface="微软雅黑" panose="020B0503020204020204" pitchFamily="34" charset="-120"/>
              </a:rPr>
              <a:t>量化数据揭示项目价值，辅助企业判断投资回报率，规避风险，精准定位高潜力项目。</a:t>
            </a:r>
            <a:endParaRPr lang="en-US" sz="1400" dirty="0">
              <a:latin typeface="仿宋" panose="02010609060101010101" charset="-122"/>
              <a:ea typeface="仿宋" panose="02010609060101010101" charset="-122"/>
            </a:endParaRPr>
          </a:p>
        </p:txBody>
      </p:sp>
      <p:sp>
        <p:nvSpPr>
          <p:cNvPr id="10" name="Text 7"/>
          <p:cNvSpPr/>
          <p:nvPr>
            <p:custDataLst>
              <p:tags r:id="rId6"/>
            </p:custDataLst>
          </p:nvPr>
        </p:nvSpPr>
        <p:spPr>
          <a:xfrm>
            <a:off x="6159500" y="2265045"/>
            <a:ext cx="2413000" cy="306705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pitchFamily="34" charset="-120"/>
              </a:rPr>
              <a:t>个人参与指南</a:t>
            </a:r>
            <a:endParaRPr 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1" name="Text 8"/>
          <p:cNvSpPr/>
          <p:nvPr>
            <p:custDataLst>
              <p:tags r:id="rId7"/>
            </p:custDataLst>
          </p:nvPr>
        </p:nvSpPr>
        <p:spPr>
          <a:xfrm>
            <a:off x="6159500" y="2571115"/>
            <a:ext cx="2413000" cy="949325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400" dirty="0">
                <a:solidFill>
                  <a:srgbClr val="666666"/>
                </a:solidFill>
                <a:latin typeface="仿宋" panose="02010609060101010101" charset="-122"/>
                <a:ea typeface="仿宋" panose="02010609060101010101" charset="-122"/>
                <a:cs typeface="微软雅黑" panose="020B0503020204020204" pitchFamily="34" charset="-120"/>
              </a:rPr>
              <a:t>洞察项目动态，帮助开发者识别活跃社区，提升技能，拓展职业网络，实现个人成长。</a:t>
            </a:r>
            <a:endParaRPr lang="en-US" sz="1400" dirty="0">
              <a:latin typeface="仿宋" panose="02010609060101010101" charset="-122"/>
              <a:ea typeface="仿宋" panose="02010609060101010101" charset="-122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71500" y="285750"/>
            <a:ext cx="8001000" cy="106934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pitchFamily="34" charset="-120"/>
              </a:rPr>
              <a:t>导航人才战略，帮助企业猎聘和社区培养人才。</a:t>
            </a:r>
            <a:endParaRPr lang="en-US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6" name="Text 3"/>
          <p:cNvSpPr/>
          <p:nvPr>
            <p:custDataLst>
              <p:tags r:id="rId2"/>
            </p:custDataLst>
          </p:nvPr>
        </p:nvSpPr>
        <p:spPr>
          <a:xfrm>
            <a:off x="533400" y="2095500"/>
            <a:ext cx="165735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pitchFamily="34" charset="-120"/>
              </a:rPr>
              <a:t>人才地图构建</a:t>
            </a:r>
            <a:endParaRPr 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7" name="Shape 4"/>
          <p:cNvSpPr/>
          <p:nvPr>
            <p:custDataLst>
              <p:tags r:id="rId3"/>
            </p:custDataLst>
          </p:nvPr>
        </p:nvSpPr>
        <p:spPr>
          <a:xfrm>
            <a:off x="533400" y="2495550"/>
            <a:ext cx="8001000" cy="19050"/>
          </a:xfrm>
          <a:prstGeom prst="rect">
            <a:avLst/>
          </a:prstGeom>
          <a:solidFill>
            <a:srgbClr val="6314FF"/>
          </a:solidFill>
        </p:spPr>
      </p:sp>
      <p:sp>
        <p:nvSpPr>
          <p:cNvPr id="8" name="Shape 5"/>
          <p:cNvSpPr/>
          <p:nvPr>
            <p:custDataLst>
              <p:tags r:id="rId4"/>
            </p:custDataLst>
          </p:nvPr>
        </p:nvSpPr>
        <p:spPr>
          <a:xfrm>
            <a:off x="1307306" y="2457450"/>
            <a:ext cx="109538" cy="109538"/>
          </a:xfrm>
          <a:prstGeom prst="roundRect">
            <a:avLst>
              <a:gd name="adj" fmla="val 50000"/>
            </a:avLst>
          </a:prstGeom>
          <a:solidFill>
            <a:srgbClr val="6314FF"/>
          </a:solidFill>
        </p:spPr>
      </p:sp>
      <p:sp>
        <p:nvSpPr>
          <p:cNvPr id="9" name="Text 6"/>
          <p:cNvSpPr/>
          <p:nvPr>
            <p:custDataLst>
              <p:tags r:id="rId5"/>
            </p:custDataLst>
          </p:nvPr>
        </p:nvSpPr>
        <p:spPr>
          <a:xfrm>
            <a:off x="533400" y="2719705"/>
            <a:ext cx="1657350" cy="10033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400" dirty="0">
                <a:solidFill>
                  <a:srgbClr val="666666"/>
                </a:solidFill>
                <a:latin typeface="仿宋" panose="02010609060101010101" charset="-122"/>
                <a:ea typeface="仿宋" panose="02010609060101010101" charset="-122"/>
                <a:cs typeface="微软雅黑" panose="020B0503020204020204" pitchFamily="34" charset="-120"/>
              </a:rPr>
              <a:t>基于项目贡献度和技能矩阵，绘制人才地图，识别关键技能持有者，助力企业精准猎聘。</a:t>
            </a:r>
            <a:endParaRPr lang="en-US" sz="1400" dirty="0">
              <a:latin typeface="仿宋" panose="02010609060101010101" charset="-122"/>
              <a:ea typeface="仿宋" panose="02010609060101010101" charset="-122"/>
            </a:endParaRPr>
          </a:p>
        </p:txBody>
      </p:sp>
      <p:sp>
        <p:nvSpPr>
          <p:cNvPr id="10" name="Text 7"/>
          <p:cNvSpPr/>
          <p:nvPr>
            <p:custDataLst>
              <p:tags r:id="rId6"/>
            </p:custDataLst>
          </p:nvPr>
        </p:nvSpPr>
        <p:spPr>
          <a:xfrm>
            <a:off x="2571750" y="2095500"/>
            <a:ext cx="165735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pitchFamily="34" charset="-120"/>
              </a:rPr>
              <a:t>技能趋势分析</a:t>
            </a:r>
            <a:endParaRPr lang="en-US" b="1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  <a:cs typeface="微软雅黑" panose="020B0503020204020204" pitchFamily="34" charset="-120"/>
            </a:endParaRPr>
          </a:p>
        </p:txBody>
      </p:sp>
      <p:sp>
        <p:nvSpPr>
          <p:cNvPr id="11" name="Shape 8"/>
          <p:cNvSpPr/>
          <p:nvPr>
            <p:custDataLst>
              <p:tags r:id="rId7"/>
            </p:custDataLst>
          </p:nvPr>
        </p:nvSpPr>
        <p:spPr>
          <a:xfrm>
            <a:off x="3345656" y="2457450"/>
            <a:ext cx="109538" cy="109538"/>
          </a:xfrm>
          <a:prstGeom prst="roundRect">
            <a:avLst>
              <a:gd name="adj" fmla="val 50000"/>
            </a:avLst>
          </a:prstGeom>
          <a:solidFill>
            <a:srgbClr val="6314FF"/>
          </a:solidFill>
        </p:spPr>
      </p:sp>
      <p:sp>
        <p:nvSpPr>
          <p:cNvPr id="12" name="Text 9"/>
          <p:cNvSpPr/>
          <p:nvPr>
            <p:custDataLst>
              <p:tags r:id="rId8"/>
            </p:custDataLst>
          </p:nvPr>
        </p:nvSpPr>
        <p:spPr>
          <a:xfrm>
            <a:off x="2571750" y="2567940"/>
            <a:ext cx="1657350" cy="1119505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400" dirty="0">
                <a:solidFill>
                  <a:srgbClr val="666666"/>
                </a:solidFill>
                <a:latin typeface="仿宋" panose="02010609060101010101" charset="-122"/>
                <a:ea typeface="仿宋" panose="02010609060101010101" charset="-122"/>
                <a:cs typeface="微软雅黑" panose="020B0503020204020204" pitchFamily="34" charset="-120"/>
              </a:rPr>
              <a:t>分析技术演进路径，预测未来技能需求，指导企业培训计划，提升团队竞争力</a:t>
            </a: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。</a:t>
            </a:r>
            <a:endParaRPr lang="en-US" sz="1050" dirty="0"/>
          </a:p>
        </p:txBody>
      </p:sp>
      <p:sp>
        <p:nvSpPr>
          <p:cNvPr id="13" name="Text 10"/>
          <p:cNvSpPr/>
          <p:nvPr>
            <p:custDataLst>
              <p:tags r:id="rId9"/>
            </p:custDataLst>
          </p:nvPr>
        </p:nvSpPr>
        <p:spPr>
          <a:xfrm>
            <a:off x="4610100" y="2095500"/>
            <a:ext cx="165735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pitchFamily="34" charset="-120"/>
              </a:rPr>
              <a:t>社区领袖发掘</a:t>
            </a:r>
            <a:endParaRPr 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4" name="Shape 11"/>
          <p:cNvSpPr/>
          <p:nvPr>
            <p:custDataLst>
              <p:tags r:id="rId10"/>
            </p:custDataLst>
          </p:nvPr>
        </p:nvSpPr>
        <p:spPr>
          <a:xfrm>
            <a:off x="5384006" y="2457450"/>
            <a:ext cx="109538" cy="109538"/>
          </a:xfrm>
          <a:prstGeom prst="roundRect">
            <a:avLst>
              <a:gd name="adj" fmla="val 50000"/>
            </a:avLst>
          </a:prstGeom>
          <a:solidFill>
            <a:srgbClr val="6314FF"/>
          </a:solidFill>
        </p:spPr>
      </p:sp>
      <p:sp>
        <p:nvSpPr>
          <p:cNvPr id="15" name="Text 12"/>
          <p:cNvSpPr/>
          <p:nvPr>
            <p:custDataLst>
              <p:tags r:id="rId11"/>
            </p:custDataLst>
          </p:nvPr>
        </p:nvSpPr>
        <p:spPr>
          <a:xfrm>
            <a:off x="4610100" y="2705100"/>
            <a:ext cx="1657350" cy="8953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400" dirty="0">
                <a:solidFill>
                  <a:srgbClr val="666666"/>
                </a:solidFill>
                <a:latin typeface="仿宋" panose="02010609060101010101" charset="-122"/>
                <a:ea typeface="仿宋" panose="02010609060101010101" charset="-122"/>
                <a:cs typeface="微软雅黑" panose="020B0503020204020204" pitchFamily="34" charset="-120"/>
              </a:rPr>
              <a:t>识别活跃社区成员，培养潜在领导者，增强社区凝聚力，促进知识共享与创新。</a:t>
            </a:r>
            <a:endParaRPr lang="en-US" sz="1400" dirty="0">
              <a:latin typeface="仿宋" panose="02010609060101010101" charset="-122"/>
              <a:ea typeface="仿宋" panose="02010609060101010101" charset="-122"/>
            </a:endParaRPr>
          </a:p>
        </p:txBody>
      </p:sp>
      <p:sp>
        <p:nvSpPr>
          <p:cNvPr id="16" name="Text 13"/>
          <p:cNvSpPr/>
          <p:nvPr>
            <p:custDataLst>
              <p:tags r:id="rId12"/>
            </p:custDataLst>
          </p:nvPr>
        </p:nvSpPr>
        <p:spPr>
          <a:xfrm>
            <a:off x="6648450" y="2095500"/>
            <a:ext cx="165735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pitchFamily="34" charset="-120"/>
              </a:rPr>
              <a:t>个性化成长路径</a:t>
            </a:r>
            <a:endParaRPr 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7" name="Shape 14"/>
          <p:cNvSpPr/>
          <p:nvPr/>
        </p:nvSpPr>
        <p:spPr>
          <a:xfrm rot="5400000">
            <a:off x="8524875" y="2452688"/>
            <a:ext cx="119063" cy="104775"/>
          </a:xfrm>
          <a:prstGeom prst="triangle">
            <a:avLst/>
          </a:prstGeom>
          <a:solidFill>
            <a:srgbClr val="6314FF"/>
          </a:solidFill>
        </p:spPr>
      </p:sp>
      <p:sp>
        <p:nvSpPr>
          <p:cNvPr id="18" name="Shape 15"/>
          <p:cNvSpPr/>
          <p:nvPr>
            <p:custDataLst>
              <p:tags r:id="rId13"/>
            </p:custDataLst>
          </p:nvPr>
        </p:nvSpPr>
        <p:spPr>
          <a:xfrm>
            <a:off x="7422356" y="2457450"/>
            <a:ext cx="109538" cy="109538"/>
          </a:xfrm>
          <a:prstGeom prst="roundRect">
            <a:avLst>
              <a:gd name="adj" fmla="val 50000"/>
            </a:avLst>
          </a:prstGeom>
          <a:solidFill>
            <a:srgbClr val="6314FF"/>
          </a:solidFill>
        </p:spPr>
      </p:sp>
      <p:sp>
        <p:nvSpPr>
          <p:cNvPr id="19" name="Text 16"/>
          <p:cNvSpPr/>
          <p:nvPr>
            <p:custDataLst>
              <p:tags r:id="rId14"/>
            </p:custDataLst>
          </p:nvPr>
        </p:nvSpPr>
        <p:spPr>
          <a:xfrm>
            <a:off x="6648450" y="2719705"/>
            <a:ext cx="1657350" cy="84074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400" dirty="0">
                <a:solidFill>
                  <a:srgbClr val="666666"/>
                </a:solidFill>
                <a:latin typeface="仿宋" panose="02010609060101010101" charset="-122"/>
                <a:ea typeface="仿宋" panose="02010609060101010101" charset="-122"/>
                <a:cs typeface="微软雅黑" panose="020B0503020204020204" pitchFamily="34" charset="-120"/>
              </a:rPr>
              <a:t>为开发者定制职业发展路线，结合项目需求与个人兴趣，加速人才成长。</a:t>
            </a:r>
            <a:endParaRPr lang="en-US" sz="1400" dirty="0">
              <a:latin typeface="仿宋" panose="02010609060101010101" charset="-122"/>
              <a:ea typeface="仿宋" panose="02010609060101010101" charset="-122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9144000" cy="13335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71500" y="285750"/>
            <a:ext cx="8001000" cy="65913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400" b="1" dirty="0">
                <a:solidFill>
                  <a:srgbClr val="FFFFFF"/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pitchFamily="34" charset="-120"/>
              </a:rPr>
              <a:t>作为技术选型指南，支持企业和开发者做出明智的技术决策。</a:t>
            </a:r>
            <a:endParaRPr lang="en-US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6" name="Image 1" descr="preencoded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rcRect/>
          <a:stretch>
            <a:fillRect/>
          </a:stretch>
        </p:blipFill>
        <p:spPr>
          <a:xfrm>
            <a:off x="1190625" y="2095500"/>
            <a:ext cx="476250" cy="476250"/>
          </a:xfrm>
          <a:prstGeom prst="rect">
            <a:avLst/>
          </a:prstGeom>
        </p:spPr>
      </p:pic>
      <p:sp>
        <p:nvSpPr>
          <p:cNvPr id="7" name="Text 3"/>
          <p:cNvSpPr/>
          <p:nvPr>
            <p:custDataLst>
              <p:tags r:id="rId4"/>
            </p:custDataLst>
          </p:nvPr>
        </p:nvSpPr>
        <p:spPr>
          <a:xfrm>
            <a:off x="571500" y="2686050"/>
            <a:ext cx="17145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pitchFamily="34" charset="-120"/>
              </a:rPr>
              <a:t>洞察技术趋势</a:t>
            </a:r>
            <a:endParaRPr 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8" name="Text 4"/>
          <p:cNvSpPr/>
          <p:nvPr>
            <p:custDataLst>
              <p:tags r:id="rId5"/>
            </p:custDataLst>
          </p:nvPr>
        </p:nvSpPr>
        <p:spPr>
          <a:xfrm>
            <a:off x="571500" y="3009265"/>
            <a:ext cx="1714500" cy="105537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400" dirty="0">
                <a:solidFill>
                  <a:srgbClr val="666666"/>
                </a:solidFill>
                <a:latin typeface="仿宋" panose="02010609060101010101" charset="-122"/>
                <a:ea typeface="仿宋" panose="02010609060101010101" charset="-122"/>
                <a:cs typeface="微软雅黑" panose="020B0503020204020204" pitchFamily="34" charset="-120"/>
              </a:rPr>
              <a:t>通过分析开源项目动态，把握技术潮流，助力企业与开发者前瞻布局，规避过时技术风险。</a:t>
            </a:r>
            <a:endParaRPr lang="en-US" sz="1400" dirty="0">
              <a:latin typeface="仿宋" panose="02010609060101010101" charset="-122"/>
              <a:ea typeface="仿宋" panose="02010609060101010101" charset="-122"/>
            </a:endParaRPr>
          </a:p>
        </p:txBody>
      </p:sp>
      <p:pic>
        <p:nvPicPr>
          <p:cNvPr id="9" name="Image 2" descr="preencoded.pn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rcRect/>
          <a:stretch>
            <a:fillRect/>
          </a:stretch>
        </p:blipFill>
        <p:spPr>
          <a:xfrm>
            <a:off x="3286125" y="2095500"/>
            <a:ext cx="476250" cy="476250"/>
          </a:xfrm>
          <a:prstGeom prst="rect">
            <a:avLst/>
          </a:prstGeom>
        </p:spPr>
      </p:pic>
      <p:sp>
        <p:nvSpPr>
          <p:cNvPr id="10" name="Text 5"/>
          <p:cNvSpPr/>
          <p:nvPr>
            <p:custDataLst>
              <p:tags r:id="rId8"/>
            </p:custDataLst>
          </p:nvPr>
        </p:nvSpPr>
        <p:spPr>
          <a:xfrm>
            <a:off x="2667000" y="2686050"/>
            <a:ext cx="17145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pitchFamily="34" charset="-120"/>
              </a:rPr>
              <a:t>评估项目成熟度</a:t>
            </a:r>
            <a:endParaRPr 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1" name="Text 6"/>
          <p:cNvSpPr/>
          <p:nvPr>
            <p:custDataLst>
              <p:tags r:id="rId9"/>
            </p:custDataLst>
          </p:nvPr>
        </p:nvSpPr>
        <p:spPr>
          <a:xfrm>
            <a:off x="2667000" y="3001010"/>
            <a:ext cx="1714500" cy="1064895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400" dirty="0">
                <a:solidFill>
                  <a:srgbClr val="666666"/>
                </a:solidFill>
                <a:latin typeface="仿宋" panose="02010609060101010101" charset="-122"/>
                <a:ea typeface="仿宋" panose="02010609060101010101" charset="-122"/>
                <a:cs typeface="微软雅黑" panose="020B0503020204020204" pitchFamily="34" charset="-120"/>
              </a:rPr>
              <a:t>量化评估开源项目的稳定性和成熟度，为技术选型提供客观依据，减少集成与维护成本。</a:t>
            </a:r>
            <a:endParaRPr lang="en-US" sz="1400" dirty="0">
              <a:latin typeface="仿宋" panose="02010609060101010101" charset="-122"/>
              <a:ea typeface="仿宋" panose="02010609060101010101" charset="-122"/>
            </a:endParaRPr>
          </a:p>
        </p:txBody>
      </p:sp>
      <p:pic>
        <p:nvPicPr>
          <p:cNvPr id="12" name="Image 3" descr="preencoded.png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/>
          <a:srcRect/>
          <a:stretch>
            <a:fillRect/>
          </a:stretch>
        </p:blipFill>
        <p:spPr>
          <a:xfrm>
            <a:off x="5381625" y="2095500"/>
            <a:ext cx="476250" cy="476250"/>
          </a:xfrm>
          <a:prstGeom prst="rect">
            <a:avLst/>
          </a:prstGeom>
        </p:spPr>
      </p:pic>
      <p:sp>
        <p:nvSpPr>
          <p:cNvPr id="13" name="Text 7"/>
          <p:cNvSpPr/>
          <p:nvPr>
            <p:custDataLst>
              <p:tags r:id="rId12"/>
            </p:custDataLst>
          </p:nvPr>
        </p:nvSpPr>
        <p:spPr>
          <a:xfrm>
            <a:off x="4762500" y="2686050"/>
            <a:ext cx="17145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pitchFamily="34" charset="-120"/>
              </a:rPr>
              <a:t>识别社区支持</a:t>
            </a:r>
            <a:endParaRPr 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4" name="Text 8"/>
          <p:cNvSpPr/>
          <p:nvPr>
            <p:custDataLst>
              <p:tags r:id="rId13"/>
            </p:custDataLst>
          </p:nvPr>
        </p:nvSpPr>
        <p:spPr>
          <a:xfrm>
            <a:off x="4762500" y="2970530"/>
            <a:ext cx="1714500" cy="1127125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400" dirty="0">
                <a:solidFill>
                  <a:srgbClr val="666666"/>
                </a:solidFill>
                <a:latin typeface="仿宋" panose="02010609060101010101" charset="-122"/>
                <a:ea typeface="仿宋" panose="02010609060101010101" charset="-122"/>
                <a:cs typeface="微软雅黑" panose="020B0503020204020204" pitchFamily="34" charset="-120"/>
              </a:rPr>
              <a:t>衡量项目社区活跃度与贡献者质量，确保长期技术支持与创新动力，增强项目生命力。</a:t>
            </a:r>
            <a:endParaRPr lang="en-US" sz="1400" dirty="0">
              <a:latin typeface="仿宋" panose="02010609060101010101" charset="-122"/>
              <a:ea typeface="仿宋" panose="02010609060101010101" charset="-122"/>
            </a:endParaRPr>
          </a:p>
        </p:txBody>
      </p:sp>
      <p:pic>
        <p:nvPicPr>
          <p:cNvPr id="15" name="Image 4" descr="preencoded.png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15"/>
          <a:srcRect/>
          <a:stretch>
            <a:fillRect/>
          </a:stretch>
        </p:blipFill>
        <p:spPr>
          <a:xfrm>
            <a:off x="7477125" y="2095500"/>
            <a:ext cx="476250" cy="476250"/>
          </a:xfrm>
          <a:prstGeom prst="rect">
            <a:avLst/>
          </a:prstGeom>
        </p:spPr>
      </p:pic>
      <p:sp>
        <p:nvSpPr>
          <p:cNvPr id="16" name="Text 9"/>
          <p:cNvSpPr/>
          <p:nvPr>
            <p:custDataLst>
              <p:tags r:id="rId16"/>
            </p:custDataLst>
          </p:nvPr>
        </p:nvSpPr>
        <p:spPr>
          <a:xfrm>
            <a:off x="6858000" y="2686050"/>
            <a:ext cx="17145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pitchFamily="34" charset="-120"/>
              </a:rPr>
              <a:t>优化资源分配</a:t>
            </a:r>
            <a:endParaRPr 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7" name="Text 10"/>
          <p:cNvSpPr/>
          <p:nvPr>
            <p:custDataLst>
              <p:tags r:id="rId17"/>
            </p:custDataLst>
          </p:nvPr>
        </p:nvSpPr>
        <p:spPr>
          <a:xfrm>
            <a:off x="6858000" y="3009265"/>
            <a:ext cx="1714500" cy="1054735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400" dirty="0">
                <a:solidFill>
                  <a:srgbClr val="666666"/>
                </a:solidFill>
                <a:latin typeface="仿宋" panose="02010609060101010101" charset="-122"/>
                <a:ea typeface="仿宋" panose="02010609060101010101" charset="-122"/>
                <a:cs typeface="微软雅黑" panose="020B0503020204020204" pitchFamily="34" charset="-120"/>
              </a:rPr>
              <a:t>基于项目潜力与健康度，合理分配研发资源，聚焦高价值项目，提升企业竞争力与市场响应速度。</a:t>
            </a:r>
            <a:endParaRPr lang="en-US" sz="1400" dirty="0">
              <a:latin typeface="仿宋" panose="02010609060101010101" charset="-122"/>
              <a:ea typeface="仿宋" panose="02010609060101010101" charset="-122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2266950"/>
            <a:ext cx="4762500" cy="6667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pitchFamily="34" charset="-120"/>
              </a:rPr>
              <a:t>六、未来展望</a:t>
            </a:r>
            <a:endParaRPr lang="en-US" sz="44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4" name="Shape 1"/>
          <p:cNvSpPr/>
          <p:nvPr/>
        </p:nvSpPr>
        <p:spPr>
          <a:xfrm>
            <a:off x="571500" y="3109913"/>
            <a:ext cx="4762500" cy="14288"/>
          </a:xfrm>
          <a:prstGeom prst="rect">
            <a:avLst/>
          </a:prstGeom>
          <a:solidFill>
            <a:srgbClr val="FFFFFF">
              <a:alpha val="30000"/>
            </a:srgbClr>
          </a:solidFill>
        </p:spPr>
      </p:sp>
      <p:sp>
        <p:nvSpPr>
          <p:cNvPr id="5" name="Text 2"/>
          <p:cNvSpPr/>
          <p:nvPr/>
        </p:nvSpPr>
        <p:spPr>
          <a:xfrm>
            <a:off x="571500" y="3314700"/>
            <a:ext cx="4762500" cy="12573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00" dirty="0">
                <a:solidFill>
                  <a:srgbClr val="FFFFFF"/>
                </a:solidFill>
                <a:latin typeface="仿宋" panose="02010609060101010101" charset="-122"/>
                <a:ea typeface="仿宋" panose="02010609060101010101" charset="-122"/>
                <a:cs typeface="微软雅黑" panose="020B0503020204020204" pitchFamily="34" charset="-120"/>
              </a:rPr>
              <a:t>持续拓展数据采集广度深度，涵盖多元开源平台与项目类型，融合更多元数据（如社区讨论情感倾向、开发者社交网络动态）丰富分析维度。强化分析模型智能进化，引入机器学习算法预测技术趋势突变、挖掘隐藏开发者关系与项目潜力，提升决策前瞻性精准度。优化可视化交互体验极致化，构建沉浸式分析环境与智能决策助手，实现一键式深度洞察与策略推荐，打造开源项目分析智慧中枢，引领开源生态共创、共享、共赢新时代</a:t>
            </a:r>
            <a:endParaRPr lang="en-US" sz="1000" dirty="0">
              <a:latin typeface="仿宋" panose="02010609060101010101" charset="-122"/>
              <a:ea typeface="仿宋" panose="02010609060101010101" charset="-122"/>
            </a:endParaRPr>
          </a:p>
        </p:txBody>
      </p:sp>
      <p:sp>
        <p:nvSpPr>
          <p:cNvPr id="6" name="Text 3"/>
          <p:cNvSpPr/>
          <p:nvPr/>
        </p:nvSpPr>
        <p:spPr>
          <a:xfrm>
            <a:off x="5419725" y="3009900"/>
            <a:ext cx="3729038" cy="28575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22500"/>
              </a:lnSpc>
              <a:buNone/>
            </a:pPr>
            <a:r>
              <a:rPr lang="en-US" sz="22500" b="1" dirty="0">
                <a:solidFill>
                  <a:srgbClr val="FFFFFF">
                    <a:alpha val="4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11</a:t>
            </a:r>
            <a:endParaRPr lang="en-US" sz="22500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2014538"/>
            <a:ext cx="8001000" cy="6667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375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THANKS</a:t>
            </a:r>
            <a:endParaRPr lang="en-US" sz="3750" dirty="0"/>
          </a:p>
        </p:txBody>
      </p:sp>
      <p:sp>
        <p:nvSpPr>
          <p:cNvPr id="4" name="Shape 1"/>
          <p:cNvSpPr/>
          <p:nvPr/>
        </p:nvSpPr>
        <p:spPr>
          <a:xfrm>
            <a:off x="571500" y="3014663"/>
            <a:ext cx="604838" cy="114300"/>
          </a:xfrm>
          <a:prstGeom prst="rect">
            <a:avLst/>
          </a:prstGeom>
          <a:solidFill>
            <a:srgbClr val="FFFFFF"/>
          </a:solid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2647950"/>
            <a:ext cx="5074920" cy="13335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pitchFamily="34" charset="-120"/>
              </a:rPr>
              <a:t>一、趋势与影响分析的意义</a:t>
            </a:r>
            <a:endParaRPr lang="en-US" sz="44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4" name="Shape 1"/>
          <p:cNvSpPr/>
          <p:nvPr/>
        </p:nvSpPr>
        <p:spPr>
          <a:xfrm>
            <a:off x="571500" y="4157662"/>
            <a:ext cx="4762500" cy="14288"/>
          </a:xfrm>
          <a:prstGeom prst="rect">
            <a:avLst/>
          </a:prstGeom>
          <a:solidFill>
            <a:srgbClr val="FFFFFF">
              <a:alpha val="30000"/>
            </a:srgbClr>
          </a:solidFill>
        </p:spPr>
      </p:sp>
      <p:sp>
        <p:nvSpPr>
          <p:cNvPr id="5" name="Text 2"/>
          <p:cNvSpPr/>
          <p:nvPr/>
        </p:nvSpPr>
        <p:spPr>
          <a:xfrm>
            <a:off x="571500" y="4362450"/>
            <a:ext cx="47625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6" name="Text 3"/>
          <p:cNvSpPr/>
          <p:nvPr/>
        </p:nvSpPr>
        <p:spPr>
          <a:xfrm>
            <a:off x="5419725" y="3009900"/>
            <a:ext cx="3729038" cy="28575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22500"/>
              </a:lnSpc>
              <a:buNone/>
            </a:pPr>
            <a:r>
              <a:rPr lang="en-US" sz="22500" b="1" dirty="0">
                <a:solidFill>
                  <a:srgbClr val="FFFFFF">
                    <a:alpha val="4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01</a:t>
            </a:r>
            <a:endParaRPr lang="en-US" sz="225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71500" y="434975"/>
            <a:ext cx="8001000" cy="972185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pitchFamily="34" charset="-120"/>
              </a:rPr>
              <a:t>为开发者、开源爱好者及小型企业提供精准视角，优化项目选择与参与策略</a:t>
            </a:r>
            <a:r>
              <a:rPr lang="en-US" sz="225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pitchFamily="34" charset="-120"/>
              </a:rPr>
              <a:t>。</a:t>
            </a:r>
            <a:endParaRPr lang="en-US" sz="225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6" name="Text 3"/>
          <p:cNvSpPr/>
          <p:nvPr>
            <p:custDataLst>
              <p:tags r:id="rId2"/>
            </p:custDataLst>
          </p:nvPr>
        </p:nvSpPr>
        <p:spPr>
          <a:xfrm>
            <a:off x="533400" y="2495550"/>
            <a:ext cx="23368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6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pitchFamily="34" charset="-120"/>
              </a:rPr>
              <a:t>精准视角</a:t>
            </a:r>
            <a:endParaRPr lang="en-US" sz="16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7" name="Shape 4"/>
          <p:cNvSpPr/>
          <p:nvPr>
            <p:custDataLst>
              <p:tags r:id="rId3"/>
            </p:custDataLst>
          </p:nvPr>
        </p:nvSpPr>
        <p:spPr>
          <a:xfrm>
            <a:off x="533400" y="2895600"/>
            <a:ext cx="8001000" cy="19050"/>
          </a:xfrm>
          <a:prstGeom prst="rect">
            <a:avLst/>
          </a:prstGeom>
          <a:solidFill>
            <a:srgbClr val="6314FF"/>
          </a:solidFill>
        </p:spPr>
      </p:sp>
      <p:sp>
        <p:nvSpPr>
          <p:cNvPr id="8" name="Shape 5"/>
          <p:cNvSpPr/>
          <p:nvPr>
            <p:custDataLst>
              <p:tags r:id="rId4"/>
            </p:custDataLst>
          </p:nvPr>
        </p:nvSpPr>
        <p:spPr>
          <a:xfrm>
            <a:off x="1647031" y="2857500"/>
            <a:ext cx="109538" cy="109538"/>
          </a:xfrm>
          <a:prstGeom prst="roundRect">
            <a:avLst>
              <a:gd name="adj" fmla="val 50000"/>
            </a:avLst>
          </a:prstGeom>
          <a:solidFill>
            <a:srgbClr val="6314FF"/>
          </a:solidFill>
        </p:spPr>
      </p:sp>
      <p:sp>
        <p:nvSpPr>
          <p:cNvPr id="9" name="Text 6"/>
          <p:cNvSpPr/>
          <p:nvPr>
            <p:custDataLst>
              <p:tags r:id="rId5"/>
            </p:custDataLst>
          </p:nvPr>
        </p:nvSpPr>
        <p:spPr>
          <a:xfrm>
            <a:off x="533400" y="3119438"/>
            <a:ext cx="2336800" cy="4191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400" dirty="0">
                <a:solidFill>
                  <a:srgbClr val="666666"/>
                </a:solidFill>
                <a:latin typeface="仿宋" panose="02010609060101010101" charset="-122"/>
                <a:ea typeface="仿宋" panose="02010609060101010101" charset="-122"/>
                <a:cs typeface="微软雅黑" panose="020B0503020204020204" pitchFamily="34" charset="-120"/>
              </a:rPr>
              <a:t>深入理解开源项目动态，为决策提供数据支撑，确保资源投入高效合理。</a:t>
            </a:r>
            <a:endParaRPr lang="en-US" sz="1400" dirty="0">
              <a:latin typeface="仿宋" panose="02010609060101010101" charset="-122"/>
              <a:ea typeface="仿宋" panose="02010609060101010101" charset="-122"/>
            </a:endParaRPr>
          </a:p>
        </p:txBody>
      </p:sp>
      <p:sp>
        <p:nvSpPr>
          <p:cNvPr id="10" name="Text 7"/>
          <p:cNvSpPr/>
          <p:nvPr>
            <p:custDataLst>
              <p:tags r:id="rId6"/>
            </p:custDataLst>
          </p:nvPr>
        </p:nvSpPr>
        <p:spPr>
          <a:xfrm>
            <a:off x="3251200" y="2495550"/>
            <a:ext cx="23368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6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pitchFamily="34" charset="-120"/>
              </a:rPr>
              <a:t>优化策略</a:t>
            </a:r>
            <a:endParaRPr lang="en-US" sz="16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1" name="Shape 8"/>
          <p:cNvSpPr/>
          <p:nvPr>
            <p:custDataLst>
              <p:tags r:id="rId7"/>
            </p:custDataLst>
          </p:nvPr>
        </p:nvSpPr>
        <p:spPr>
          <a:xfrm>
            <a:off x="4364831" y="2857500"/>
            <a:ext cx="109538" cy="109538"/>
          </a:xfrm>
          <a:prstGeom prst="roundRect">
            <a:avLst>
              <a:gd name="adj" fmla="val 50000"/>
            </a:avLst>
          </a:prstGeom>
          <a:solidFill>
            <a:srgbClr val="6314FF"/>
          </a:solidFill>
        </p:spPr>
      </p:sp>
      <p:sp>
        <p:nvSpPr>
          <p:cNvPr id="12" name="Text 9"/>
          <p:cNvSpPr/>
          <p:nvPr>
            <p:custDataLst>
              <p:tags r:id="rId8"/>
            </p:custDataLst>
          </p:nvPr>
        </p:nvSpPr>
        <p:spPr>
          <a:xfrm>
            <a:off x="3251200" y="3119438"/>
            <a:ext cx="2336800" cy="4191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400" dirty="0">
                <a:solidFill>
                  <a:srgbClr val="666666"/>
                </a:solidFill>
                <a:latin typeface="仿宋" panose="02010609060101010101" charset="-122"/>
                <a:ea typeface="仿宋" panose="02010609060101010101" charset="-122"/>
                <a:cs typeface="微软雅黑" panose="020B0503020204020204" pitchFamily="34" charset="-120"/>
              </a:rPr>
              <a:t>基于数据分析，调整参与策略，聚焦高潜力项目，提升个人与企业影响力。</a:t>
            </a:r>
            <a:endParaRPr lang="en-US" sz="1400" dirty="0">
              <a:latin typeface="仿宋" panose="02010609060101010101" charset="-122"/>
              <a:ea typeface="仿宋" panose="02010609060101010101" charset="-122"/>
            </a:endParaRPr>
          </a:p>
        </p:txBody>
      </p:sp>
      <p:sp>
        <p:nvSpPr>
          <p:cNvPr id="13" name="Text 10"/>
          <p:cNvSpPr/>
          <p:nvPr>
            <p:custDataLst>
              <p:tags r:id="rId9"/>
            </p:custDataLst>
          </p:nvPr>
        </p:nvSpPr>
        <p:spPr>
          <a:xfrm>
            <a:off x="5969000" y="2495550"/>
            <a:ext cx="23368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6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pitchFamily="34" charset="-120"/>
              </a:rPr>
              <a:t>项目筛选</a:t>
            </a:r>
            <a:endParaRPr lang="en-US" sz="16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4" name="Shape 11"/>
          <p:cNvSpPr/>
          <p:nvPr/>
        </p:nvSpPr>
        <p:spPr>
          <a:xfrm rot="5400000">
            <a:off x="8524875" y="2852737"/>
            <a:ext cx="119063" cy="104775"/>
          </a:xfrm>
          <a:prstGeom prst="triangle">
            <a:avLst/>
          </a:prstGeom>
          <a:solidFill>
            <a:srgbClr val="6314FF"/>
          </a:solidFill>
        </p:spPr>
      </p:sp>
      <p:sp>
        <p:nvSpPr>
          <p:cNvPr id="15" name="Shape 12"/>
          <p:cNvSpPr/>
          <p:nvPr>
            <p:custDataLst>
              <p:tags r:id="rId10"/>
            </p:custDataLst>
          </p:nvPr>
        </p:nvSpPr>
        <p:spPr>
          <a:xfrm>
            <a:off x="7082631" y="2857500"/>
            <a:ext cx="109538" cy="109538"/>
          </a:xfrm>
          <a:prstGeom prst="roundRect">
            <a:avLst>
              <a:gd name="adj" fmla="val 50000"/>
            </a:avLst>
          </a:prstGeom>
          <a:solidFill>
            <a:srgbClr val="6314FF"/>
          </a:solidFill>
        </p:spPr>
      </p:sp>
      <p:sp>
        <p:nvSpPr>
          <p:cNvPr id="16" name="Text 13"/>
          <p:cNvSpPr/>
          <p:nvPr>
            <p:custDataLst>
              <p:tags r:id="rId11"/>
            </p:custDataLst>
          </p:nvPr>
        </p:nvSpPr>
        <p:spPr>
          <a:xfrm>
            <a:off x="5969000" y="3119438"/>
            <a:ext cx="2336800" cy="4191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400" dirty="0">
                <a:solidFill>
                  <a:srgbClr val="666666"/>
                </a:solidFill>
                <a:latin typeface="仿宋" panose="02010609060101010101" charset="-122"/>
                <a:ea typeface="仿宋" panose="02010609060101010101" charset="-122"/>
                <a:cs typeface="微软雅黑" panose="020B0503020204020204" pitchFamily="34" charset="-120"/>
              </a:rPr>
              <a:t>识别活跃与创新项目，助力开发者与企业精准定位，把握行业前沿趋势。</a:t>
            </a:r>
            <a:endParaRPr lang="en-US" sz="1400" dirty="0">
              <a:latin typeface="仿宋" panose="02010609060101010101" charset="-122"/>
              <a:ea typeface="仿宋" panose="02010609060101010101" charset="-12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rcRect l="11538" r="11538"/>
          <a:stretch>
            <a:fillRect/>
          </a:stretch>
        </p:blipFill>
        <p:spPr>
          <a:xfrm>
            <a:off x="0" y="0"/>
            <a:ext cx="9144000" cy="173355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71500" y="379730"/>
            <a:ext cx="8001000" cy="902335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400" b="1" dirty="0">
                <a:solidFill>
                  <a:srgbClr val="FFFFFF"/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pitchFamily="34" charset="-120"/>
              </a:rPr>
              <a:t>增强社区活力，促进知识交流，完善开源生态的价值传递与共享链条。</a:t>
            </a:r>
            <a:endParaRPr lang="en-US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6" name="Image 1" descr="preencoded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rcRect t="20395" b="20395"/>
          <a:stretch>
            <a:fillRect/>
          </a:stretch>
        </p:blipFill>
        <p:spPr>
          <a:xfrm>
            <a:off x="571500" y="2190750"/>
            <a:ext cx="2413000" cy="1428750"/>
          </a:xfrm>
          <a:prstGeom prst="rect">
            <a:avLst/>
          </a:prstGeom>
        </p:spPr>
      </p:pic>
      <p:sp>
        <p:nvSpPr>
          <p:cNvPr id="7" name="Text 3"/>
          <p:cNvSpPr/>
          <p:nvPr>
            <p:custDataLst>
              <p:tags r:id="rId4"/>
            </p:custDataLst>
          </p:nvPr>
        </p:nvSpPr>
        <p:spPr>
          <a:xfrm>
            <a:off x="571500" y="3810000"/>
            <a:ext cx="24130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pitchFamily="34" charset="-120"/>
              </a:rPr>
              <a:t>激活社区动力</a:t>
            </a:r>
            <a:endParaRPr 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8" name="Text 4"/>
          <p:cNvSpPr/>
          <p:nvPr>
            <p:custDataLst>
              <p:tags r:id="rId5"/>
            </p:custDataLst>
          </p:nvPr>
        </p:nvSpPr>
        <p:spPr>
          <a:xfrm>
            <a:off x="571500" y="4057650"/>
            <a:ext cx="2413000" cy="6286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400" dirty="0">
                <a:solidFill>
                  <a:srgbClr val="666666"/>
                </a:solidFill>
                <a:latin typeface="仿宋" panose="02010609060101010101" charset="-122"/>
                <a:ea typeface="仿宋" panose="02010609060101010101" charset="-122"/>
                <a:cs typeface="微软雅黑" panose="020B0503020204020204" pitchFamily="34" charset="-120"/>
              </a:rPr>
              <a:t>通过深度分析，激发社区成员的参与热情，促进项目创新与迭代，形成良性循环。</a:t>
            </a:r>
            <a:endParaRPr lang="en-US" sz="1400" dirty="0">
              <a:latin typeface="仿宋" panose="02010609060101010101" charset="-122"/>
              <a:ea typeface="仿宋" panose="02010609060101010101" charset="-122"/>
            </a:endParaRPr>
          </a:p>
        </p:txBody>
      </p:sp>
      <p:pic>
        <p:nvPicPr>
          <p:cNvPr id="9" name="Image 2" descr="preencoded.pn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rcRect t="20395" b="20395"/>
          <a:stretch>
            <a:fillRect/>
          </a:stretch>
        </p:blipFill>
        <p:spPr>
          <a:xfrm>
            <a:off x="3365500" y="2190750"/>
            <a:ext cx="2413000" cy="1428750"/>
          </a:xfrm>
          <a:prstGeom prst="rect">
            <a:avLst/>
          </a:prstGeom>
        </p:spPr>
      </p:pic>
      <p:sp>
        <p:nvSpPr>
          <p:cNvPr id="10" name="Text 5"/>
          <p:cNvSpPr/>
          <p:nvPr>
            <p:custDataLst>
              <p:tags r:id="rId8"/>
            </p:custDataLst>
          </p:nvPr>
        </p:nvSpPr>
        <p:spPr>
          <a:xfrm>
            <a:off x="3365500" y="3810000"/>
            <a:ext cx="24130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pitchFamily="34" charset="-120"/>
              </a:rPr>
              <a:t>知识共享桥梁</a:t>
            </a:r>
            <a:endParaRPr 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1" name="Text 6"/>
          <p:cNvSpPr/>
          <p:nvPr>
            <p:custDataLst>
              <p:tags r:id="rId9"/>
            </p:custDataLst>
          </p:nvPr>
        </p:nvSpPr>
        <p:spPr>
          <a:xfrm>
            <a:off x="3365500" y="4057650"/>
            <a:ext cx="2413000" cy="6286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400" dirty="0">
                <a:solidFill>
                  <a:srgbClr val="666666"/>
                </a:solidFill>
                <a:latin typeface="仿宋" panose="02010609060101010101" charset="-122"/>
                <a:ea typeface="仿宋" panose="02010609060101010101" charset="-122"/>
                <a:cs typeface="微软雅黑" panose="020B0503020204020204" pitchFamily="34" charset="-120"/>
              </a:rPr>
              <a:t>搭建知识交流平台，加速信息流通，使开源精神得以广泛传播，提升整体技术水平。</a:t>
            </a:r>
            <a:endParaRPr lang="en-US" sz="1400" dirty="0">
              <a:latin typeface="仿宋" panose="02010609060101010101" charset="-122"/>
              <a:ea typeface="仿宋" panose="02010609060101010101" charset="-122"/>
            </a:endParaRPr>
          </a:p>
        </p:txBody>
      </p:sp>
      <p:pic>
        <p:nvPicPr>
          <p:cNvPr id="12" name="Image 3" descr="preencoded.png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/>
          <a:srcRect t="20395" b="20395"/>
          <a:stretch>
            <a:fillRect/>
          </a:stretch>
        </p:blipFill>
        <p:spPr>
          <a:xfrm>
            <a:off x="6159500" y="2190750"/>
            <a:ext cx="2413000" cy="1428750"/>
          </a:xfrm>
          <a:prstGeom prst="rect">
            <a:avLst/>
          </a:prstGeom>
        </p:spPr>
      </p:pic>
      <p:sp>
        <p:nvSpPr>
          <p:cNvPr id="13" name="Text 7"/>
          <p:cNvSpPr/>
          <p:nvPr>
            <p:custDataLst>
              <p:tags r:id="rId12"/>
            </p:custDataLst>
          </p:nvPr>
        </p:nvSpPr>
        <p:spPr>
          <a:xfrm>
            <a:off x="6159500" y="3810000"/>
            <a:ext cx="24130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pitchFamily="34" charset="-120"/>
              </a:rPr>
              <a:t>价值传递网络</a:t>
            </a:r>
            <a:endParaRPr 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4" name="Text 8"/>
          <p:cNvSpPr/>
          <p:nvPr>
            <p:custDataLst>
              <p:tags r:id="rId13"/>
            </p:custDataLst>
          </p:nvPr>
        </p:nvSpPr>
        <p:spPr>
          <a:xfrm>
            <a:off x="6159500" y="4057650"/>
            <a:ext cx="2413000" cy="6286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400" dirty="0">
                <a:solidFill>
                  <a:srgbClr val="666666"/>
                </a:solidFill>
                <a:latin typeface="仿宋" panose="02010609060101010101" charset="-122"/>
                <a:ea typeface="仿宋" panose="02010609060101010101" charset="-122"/>
                <a:cs typeface="微软雅黑" panose="020B0503020204020204" pitchFamily="34" charset="-120"/>
              </a:rPr>
              <a:t>构建价值传递机制，确保贡献者获得认可，激励更多人加入，共同推动开源生态繁荣发展。</a:t>
            </a:r>
            <a:endParaRPr lang="en-US" sz="1400" dirty="0">
              <a:latin typeface="仿宋" panose="02010609060101010101" charset="-122"/>
              <a:ea typeface="仿宋" panose="02010609060101010101" charset="-122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2647950"/>
            <a:ext cx="5219065" cy="13335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pitchFamily="34" charset="-120"/>
              </a:rPr>
              <a:t>二、趋势与影响分析的目标</a:t>
            </a:r>
            <a:endParaRPr lang="en-US" sz="44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4" name="Shape 1"/>
          <p:cNvSpPr/>
          <p:nvPr/>
        </p:nvSpPr>
        <p:spPr>
          <a:xfrm>
            <a:off x="571500" y="4157662"/>
            <a:ext cx="4762500" cy="14288"/>
          </a:xfrm>
          <a:prstGeom prst="rect">
            <a:avLst/>
          </a:prstGeom>
          <a:solidFill>
            <a:srgbClr val="FFFFFF">
              <a:alpha val="30000"/>
            </a:srgbClr>
          </a:solidFill>
        </p:spPr>
      </p:sp>
      <p:sp>
        <p:nvSpPr>
          <p:cNvPr id="5" name="Text 2"/>
          <p:cNvSpPr/>
          <p:nvPr/>
        </p:nvSpPr>
        <p:spPr>
          <a:xfrm>
            <a:off x="571500" y="4362450"/>
            <a:ext cx="47625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6" name="Text 3"/>
          <p:cNvSpPr/>
          <p:nvPr/>
        </p:nvSpPr>
        <p:spPr>
          <a:xfrm>
            <a:off x="5419725" y="3009900"/>
            <a:ext cx="3729038" cy="28575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22500"/>
              </a:lnSpc>
              <a:buNone/>
            </a:pPr>
            <a:r>
              <a:rPr lang="en-US" sz="22500" b="1" dirty="0">
                <a:solidFill>
                  <a:srgbClr val="FFFFFF">
                    <a:alpha val="4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02</a:t>
            </a:r>
            <a:endParaRPr lang="en-US" sz="225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62865" y="0"/>
            <a:ext cx="9144000" cy="51435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1"/>
          <a:srcRect l="12500" r="12500"/>
          <a:stretch>
            <a:fillRect/>
          </a:stretch>
        </p:blipFill>
        <p:spPr>
          <a:xfrm>
            <a:off x="0" y="0"/>
            <a:ext cx="3857625" cy="51435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429125" y="325755"/>
            <a:ext cx="4038600" cy="760095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pitchFamily="34" charset="-120"/>
              </a:rPr>
              <a:t>监测开源项目的活跃度，提供健康度和潜力趋势的洞见。</a:t>
            </a:r>
            <a:endParaRPr lang="en-US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7" name="Image 2" descr="preencoded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rcRect/>
          <a:stretch>
            <a:fillRect/>
          </a:stretch>
        </p:blipFill>
        <p:spPr>
          <a:xfrm>
            <a:off x="5131594" y="1352550"/>
            <a:ext cx="476250" cy="476250"/>
          </a:xfrm>
          <a:prstGeom prst="rect">
            <a:avLst/>
          </a:prstGeom>
        </p:spPr>
      </p:pic>
      <p:sp>
        <p:nvSpPr>
          <p:cNvPr id="8" name="Text 3"/>
          <p:cNvSpPr/>
          <p:nvPr>
            <p:custDataLst>
              <p:tags r:id="rId4"/>
            </p:custDataLst>
          </p:nvPr>
        </p:nvSpPr>
        <p:spPr>
          <a:xfrm>
            <a:off x="4429125" y="1943100"/>
            <a:ext cx="1881187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pitchFamily="34" charset="-120"/>
              </a:rPr>
              <a:t>活跃度指标</a:t>
            </a:r>
            <a:endParaRPr 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9" name="Text 4"/>
          <p:cNvSpPr/>
          <p:nvPr>
            <p:custDataLst>
              <p:tags r:id="rId5"/>
            </p:custDataLst>
          </p:nvPr>
        </p:nvSpPr>
        <p:spPr>
          <a:xfrm>
            <a:off x="4429125" y="2267585"/>
            <a:ext cx="2011045" cy="551815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400" dirty="0">
                <a:solidFill>
                  <a:srgbClr val="666666"/>
                </a:solidFill>
                <a:latin typeface="仿宋" panose="02010609060101010101" charset="-122"/>
                <a:ea typeface="仿宋" panose="02010609060101010101" charset="-122"/>
                <a:cs typeface="微软雅黑" panose="020B0503020204020204" pitchFamily="34" charset="-120"/>
              </a:rPr>
              <a:t>通过分析提交频率、代码更新速度，评估项目生命力与成长潜力。</a:t>
            </a:r>
            <a:endParaRPr lang="en-US" sz="1400" dirty="0">
              <a:latin typeface="仿宋" panose="02010609060101010101" charset="-122"/>
              <a:ea typeface="仿宋" panose="02010609060101010101" charset="-122"/>
            </a:endParaRPr>
          </a:p>
        </p:txBody>
      </p:sp>
      <p:pic>
        <p:nvPicPr>
          <p:cNvPr id="10" name="Image 3" descr="preencoded.pn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rcRect/>
          <a:stretch>
            <a:fillRect/>
          </a:stretch>
        </p:blipFill>
        <p:spPr>
          <a:xfrm>
            <a:off x="7393940" y="1352550"/>
            <a:ext cx="476250" cy="476250"/>
          </a:xfrm>
          <a:prstGeom prst="rect">
            <a:avLst/>
          </a:prstGeom>
        </p:spPr>
      </p:pic>
      <p:sp>
        <p:nvSpPr>
          <p:cNvPr id="11" name="Text 5"/>
          <p:cNvSpPr/>
          <p:nvPr>
            <p:custDataLst>
              <p:tags r:id="rId8"/>
            </p:custDataLst>
          </p:nvPr>
        </p:nvSpPr>
        <p:spPr>
          <a:xfrm>
            <a:off x="6691630" y="1943100"/>
            <a:ext cx="1880870" cy="231775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pitchFamily="34" charset="-120"/>
              </a:rPr>
              <a:t>健康度评估</a:t>
            </a:r>
            <a:endParaRPr 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2" name="Text 6"/>
          <p:cNvSpPr/>
          <p:nvPr>
            <p:custDataLst>
              <p:tags r:id="rId9"/>
            </p:custDataLst>
          </p:nvPr>
        </p:nvSpPr>
        <p:spPr>
          <a:xfrm>
            <a:off x="6814185" y="2265045"/>
            <a:ext cx="1720215" cy="608965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400" dirty="0">
                <a:solidFill>
                  <a:srgbClr val="666666"/>
                </a:solidFill>
                <a:latin typeface="仿宋" panose="02010609060101010101" charset="-122"/>
                <a:ea typeface="仿宋" panose="02010609060101010101" charset="-122"/>
                <a:cs typeface="微软雅黑" panose="020B0503020204020204" pitchFamily="34" charset="-120"/>
              </a:rPr>
              <a:t>综合考量项目维护频率、问题解决效率，判断项目长期稳定性。</a:t>
            </a:r>
            <a:endParaRPr lang="en-US" sz="1400" dirty="0">
              <a:latin typeface="仿宋" panose="02010609060101010101" charset="-122"/>
              <a:ea typeface="仿宋" panose="02010609060101010101" charset="-122"/>
            </a:endParaRPr>
          </a:p>
        </p:txBody>
      </p:sp>
      <p:pic>
        <p:nvPicPr>
          <p:cNvPr id="13" name="Image 4" descr="preencoded.png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/>
          <a:srcRect/>
          <a:stretch>
            <a:fillRect/>
          </a:stretch>
        </p:blipFill>
        <p:spPr>
          <a:xfrm>
            <a:off x="5131435" y="3064510"/>
            <a:ext cx="476250" cy="469265"/>
          </a:xfrm>
          <a:prstGeom prst="rect">
            <a:avLst/>
          </a:prstGeom>
        </p:spPr>
      </p:pic>
      <p:sp>
        <p:nvSpPr>
          <p:cNvPr id="14" name="Text 7"/>
          <p:cNvSpPr/>
          <p:nvPr>
            <p:custDataLst>
              <p:tags r:id="rId12"/>
            </p:custDataLst>
          </p:nvPr>
        </p:nvSpPr>
        <p:spPr>
          <a:xfrm>
            <a:off x="4429125" y="3600450"/>
            <a:ext cx="1880870" cy="28702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pitchFamily="34" charset="-120"/>
              </a:rPr>
              <a:t>潜力洞察</a:t>
            </a:r>
            <a:endParaRPr 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5" name="Text 8"/>
          <p:cNvSpPr/>
          <p:nvPr>
            <p:custDataLst>
              <p:tags r:id="rId13"/>
            </p:custDataLst>
          </p:nvPr>
        </p:nvSpPr>
        <p:spPr>
          <a:xfrm>
            <a:off x="4429125" y="4157980"/>
            <a:ext cx="2005330" cy="24257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400" dirty="0">
                <a:solidFill>
                  <a:srgbClr val="666666"/>
                </a:solidFill>
                <a:latin typeface="仿宋" panose="02010609060101010101" charset="-122"/>
                <a:ea typeface="仿宋" panose="02010609060101010101" charset="-122"/>
                <a:cs typeface="微软雅黑" panose="020B0503020204020204" pitchFamily="34" charset="-120"/>
              </a:rPr>
              <a:t>识别新兴技术趋势，预测项目未来可能的发展方向与市场价值。</a:t>
            </a:r>
            <a:endParaRPr lang="en-US" sz="1400" dirty="0">
              <a:latin typeface="仿宋" panose="02010609060101010101" charset="-122"/>
              <a:ea typeface="仿宋" panose="02010609060101010101" charset="-122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2"/>
          <a:srcRect l="12500" r="12500"/>
          <a:stretch>
            <a:fillRect/>
          </a:stretch>
        </p:blipFill>
        <p:spPr>
          <a:xfrm>
            <a:off x="5286375" y="0"/>
            <a:ext cx="3857625" cy="51435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71500" y="285750"/>
            <a:ext cx="4038600" cy="8001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pitchFamily="34" charset="-120"/>
              </a:rPr>
              <a:t>量化开发者贡献，构建透明的贡献评估体系。</a:t>
            </a:r>
            <a:endParaRPr lang="en-US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7" name="Text 3"/>
          <p:cNvSpPr/>
          <p:nvPr>
            <p:custDataLst>
              <p:tags r:id="rId3"/>
            </p:custDataLst>
          </p:nvPr>
        </p:nvSpPr>
        <p:spPr>
          <a:xfrm>
            <a:off x="571500" y="1352550"/>
            <a:ext cx="1881187" cy="214312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600" b="1" dirty="0">
                <a:solidFill>
                  <a:srgbClr val="6314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01</a:t>
            </a:r>
            <a:endParaRPr lang="en-US" sz="1600" b="1" dirty="0">
              <a:solidFill>
                <a:srgbClr val="6314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</a:endParaRPr>
          </a:p>
        </p:txBody>
      </p:sp>
      <p:sp>
        <p:nvSpPr>
          <p:cNvPr id="8" name="Text 4"/>
          <p:cNvSpPr/>
          <p:nvPr>
            <p:custDataLst>
              <p:tags r:id="rId4"/>
            </p:custDataLst>
          </p:nvPr>
        </p:nvSpPr>
        <p:spPr>
          <a:xfrm>
            <a:off x="571500" y="1681163"/>
            <a:ext cx="1881187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pitchFamily="34" charset="-120"/>
              </a:rPr>
              <a:t>贡献量化标准</a:t>
            </a:r>
            <a:endParaRPr 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9" name="Text 5"/>
          <p:cNvSpPr/>
          <p:nvPr>
            <p:custDataLst>
              <p:tags r:id="rId5"/>
            </p:custDataLst>
          </p:nvPr>
        </p:nvSpPr>
        <p:spPr>
          <a:xfrm>
            <a:off x="571500" y="1929130"/>
            <a:ext cx="1880870" cy="1015365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400" dirty="0">
                <a:solidFill>
                  <a:srgbClr val="666666"/>
                </a:solidFill>
                <a:latin typeface="仿宋" panose="02010609060101010101" charset="-122"/>
                <a:ea typeface="仿宋" panose="02010609060101010101" charset="-122"/>
                <a:cs typeface="微软雅黑" panose="020B0503020204020204" pitchFamily="34" charset="-120"/>
              </a:rPr>
              <a:t>定义明确的贡献指标，如代码行数、问题解决效率，确保评价公正透明。</a:t>
            </a:r>
            <a:endParaRPr lang="en-US" sz="1400" dirty="0">
              <a:latin typeface="仿宋" panose="02010609060101010101" charset="-122"/>
              <a:ea typeface="仿宋" panose="02010609060101010101" charset="-122"/>
            </a:endParaRPr>
          </a:p>
        </p:txBody>
      </p:sp>
      <p:sp>
        <p:nvSpPr>
          <p:cNvPr id="10" name="Text 6"/>
          <p:cNvSpPr/>
          <p:nvPr>
            <p:custDataLst>
              <p:tags r:id="rId6"/>
            </p:custDataLst>
          </p:nvPr>
        </p:nvSpPr>
        <p:spPr>
          <a:xfrm>
            <a:off x="2833688" y="1352550"/>
            <a:ext cx="1881187" cy="214312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600" b="1" dirty="0">
                <a:solidFill>
                  <a:srgbClr val="6314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02</a:t>
            </a:r>
            <a:endParaRPr lang="en-US" sz="1600" b="1" dirty="0">
              <a:solidFill>
                <a:srgbClr val="6314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</a:endParaRPr>
          </a:p>
        </p:txBody>
      </p:sp>
      <p:sp>
        <p:nvSpPr>
          <p:cNvPr id="11" name="Text 7"/>
          <p:cNvSpPr/>
          <p:nvPr>
            <p:custDataLst>
              <p:tags r:id="rId7"/>
            </p:custDataLst>
          </p:nvPr>
        </p:nvSpPr>
        <p:spPr>
          <a:xfrm>
            <a:off x="2833688" y="1681163"/>
            <a:ext cx="1881187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pitchFamily="34" charset="-120"/>
              </a:rPr>
              <a:t>透明度提升</a:t>
            </a:r>
            <a:endParaRPr 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2" name="Text 8"/>
          <p:cNvSpPr/>
          <p:nvPr>
            <p:custDataLst>
              <p:tags r:id="rId8"/>
            </p:custDataLst>
          </p:nvPr>
        </p:nvSpPr>
        <p:spPr>
          <a:xfrm>
            <a:off x="2834005" y="1933575"/>
            <a:ext cx="1880870" cy="814705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400" dirty="0">
                <a:solidFill>
                  <a:srgbClr val="666666"/>
                </a:solidFill>
                <a:latin typeface="仿宋" panose="02010609060101010101" charset="-122"/>
                <a:ea typeface="仿宋" panose="02010609060101010101" charset="-122"/>
                <a:cs typeface="微软雅黑" panose="020B0503020204020204" pitchFamily="34" charset="-120"/>
              </a:rPr>
              <a:t>公开贡献记录，增强社区信任，激励更多开发者积极参与项目。</a:t>
            </a:r>
            <a:endParaRPr lang="en-US" sz="1400" dirty="0">
              <a:latin typeface="仿宋" panose="02010609060101010101" charset="-122"/>
              <a:ea typeface="仿宋" panose="02010609060101010101" charset="-122"/>
            </a:endParaRPr>
          </a:p>
        </p:txBody>
      </p:sp>
      <p:sp>
        <p:nvSpPr>
          <p:cNvPr id="13" name="Text 9"/>
          <p:cNvSpPr/>
          <p:nvPr>
            <p:custDataLst>
              <p:tags r:id="rId9"/>
            </p:custDataLst>
          </p:nvPr>
        </p:nvSpPr>
        <p:spPr>
          <a:xfrm>
            <a:off x="571500" y="2747645"/>
            <a:ext cx="1880870" cy="78613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600" b="1" dirty="0">
                <a:solidFill>
                  <a:srgbClr val="6314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03</a:t>
            </a:r>
            <a:endParaRPr lang="en-US" sz="1600" dirty="0"/>
          </a:p>
        </p:txBody>
      </p:sp>
      <p:sp>
        <p:nvSpPr>
          <p:cNvPr id="14" name="Text 10"/>
          <p:cNvSpPr/>
          <p:nvPr>
            <p:custDataLst>
              <p:tags r:id="rId10"/>
            </p:custDataLst>
          </p:nvPr>
        </p:nvSpPr>
        <p:spPr>
          <a:xfrm>
            <a:off x="571500" y="2982595"/>
            <a:ext cx="1880870" cy="90043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6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pitchFamily="34" charset="-120"/>
              </a:rPr>
              <a:t>激励机制设计</a:t>
            </a:r>
            <a:endParaRPr lang="en-US" sz="16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5" name="Text 11"/>
          <p:cNvSpPr/>
          <p:nvPr>
            <p:custDataLst>
              <p:tags r:id="rId11"/>
            </p:custDataLst>
          </p:nvPr>
        </p:nvSpPr>
        <p:spPr>
          <a:xfrm>
            <a:off x="571500" y="3514090"/>
            <a:ext cx="1880870" cy="843915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400" dirty="0">
                <a:solidFill>
                  <a:srgbClr val="666666"/>
                </a:solidFill>
                <a:latin typeface="仿宋" panose="02010609060101010101" charset="-122"/>
                <a:ea typeface="仿宋" panose="02010609060101010101" charset="-122"/>
                <a:cs typeface="微软雅黑" panose="020B0503020204020204" pitchFamily="34" charset="-120"/>
              </a:rPr>
              <a:t>基于量化数据，设计合理的奖励计划，激发创新与合作精神。</a:t>
            </a:r>
            <a:endParaRPr lang="en-US" sz="1400" dirty="0">
              <a:latin typeface="仿宋" panose="02010609060101010101" charset="-122"/>
              <a:ea typeface="仿宋" panose="02010609060101010101" charset="-122"/>
            </a:endParaRPr>
          </a:p>
        </p:txBody>
      </p:sp>
      <p:sp>
        <p:nvSpPr>
          <p:cNvPr id="16" name="Text 12"/>
          <p:cNvSpPr/>
          <p:nvPr>
            <p:custDataLst>
              <p:tags r:id="rId12"/>
            </p:custDataLst>
          </p:nvPr>
        </p:nvSpPr>
        <p:spPr>
          <a:xfrm>
            <a:off x="2834005" y="2903855"/>
            <a:ext cx="1880870" cy="45339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600" b="1" dirty="0">
                <a:solidFill>
                  <a:srgbClr val="6314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04</a:t>
            </a:r>
            <a:endParaRPr lang="en-US" sz="1600" b="1" dirty="0">
              <a:solidFill>
                <a:srgbClr val="6314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</a:endParaRPr>
          </a:p>
        </p:txBody>
      </p:sp>
      <p:sp>
        <p:nvSpPr>
          <p:cNvPr id="17" name="Text 13"/>
          <p:cNvSpPr/>
          <p:nvPr>
            <p:custDataLst>
              <p:tags r:id="rId13"/>
            </p:custDataLst>
          </p:nvPr>
        </p:nvSpPr>
        <p:spPr>
          <a:xfrm>
            <a:off x="2834005" y="3234055"/>
            <a:ext cx="1880870" cy="342265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6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pitchFamily="34" charset="-120"/>
              </a:rPr>
              <a:t>持续改进循环</a:t>
            </a:r>
            <a:endParaRPr lang="en-US" sz="16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8" name="Text 14"/>
          <p:cNvSpPr/>
          <p:nvPr>
            <p:custDataLst>
              <p:tags r:id="rId14"/>
            </p:custDataLst>
          </p:nvPr>
        </p:nvSpPr>
        <p:spPr>
          <a:xfrm>
            <a:off x="2834005" y="3596005"/>
            <a:ext cx="1880870" cy="673735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400" dirty="0">
                <a:solidFill>
                  <a:srgbClr val="666666"/>
                </a:solidFill>
                <a:latin typeface="仿宋" panose="02010609060101010101" charset="-122"/>
                <a:ea typeface="仿宋" panose="02010609060101010101" charset="-122"/>
                <a:cs typeface="微软雅黑" panose="020B0503020204020204" pitchFamily="34" charset="-120"/>
              </a:rPr>
              <a:t>定期评估贡献体系有效性，持续优化，促进社区健康发展。</a:t>
            </a:r>
            <a:endParaRPr lang="en-US" sz="1400" dirty="0">
              <a:latin typeface="仿宋" panose="02010609060101010101" charset="-122"/>
              <a:ea typeface="仿宋" panose="02010609060101010101" charset="-122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2"/>
          <a:srcRect l="12500" r="12500"/>
          <a:stretch>
            <a:fillRect/>
          </a:stretch>
        </p:blipFill>
        <p:spPr>
          <a:xfrm>
            <a:off x="5286375" y="0"/>
            <a:ext cx="3857625" cy="51435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71500" y="285750"/>
            <a:ext cx="4038600" cy="8001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pitchFamily="34" charset="-120"/>
              </a:rPr>
              <a:t>洞察技术趋势，指导技术选型与技能提升。</a:t>
            </a:r>
            <a:endParaRPr lang="en-US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7" name="Text 3"/>
          <p:cNvSpPr/>
          <p:nvPr>
            <p:custDataLst>
              <p:tags r:id="rId3"/>
            </p:custDataLst>
          </p:nvPr>
        </p:nvSpPr>
        <p:spPr>
          <a:xfrm>
            <a:off x="563245" y="1623625"/>
            <a:ext cx="4151630" cy="209967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pitchFamily="34" charset="-120"/>
              </a:rPr>
              <a:t>趋势洞察</a:t>
            </a:r>
            <a:endParaRPr 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8" name="Text 4"/>
          <p:cNvSpPr/>
          <p:nvPr>
            <p:custDataLst>
              <p:tags r:id="rId4"/>
            </p:custDataLst>
          </p:nvPr>
        </p:nvSpPr>
        <p:spPr>
          <a:xfrm>
            <a:off x="563245" y="1825321"/>
            <a:ext cx="4151630" cy="664897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400" dirty="0">
                <a:solidFill>
                  <a:srgbClr val="666666"/>
                </a:solidFill>
                <a:latin typeface="仿宋" panose="02010609060101010101" charset="-122"/>
                <a:ea typeface="仿宋" panose="02010609060101010101" charset="-122"/>
                <a:cs typeface="微软雅黑" panose="020B0503020204020204" pitchFamily="34" charset="-120"/>
              </a:rPr>
              <a:t>分析开源项目中的技术演变，揭示新兴技术方向，助力企业与个人把握未来趋势。</a:t>
            </a:r>
            <a:endParaRPr lang="en-US" sz="1400" dirty="0">
              <a:latin typeface="仿宋" panose="02010609060101010101" charset="-122"/>
              <a:ea typeface="仿宋" panose="02010609060101010101" charset="-122"/>
            </a:endParaRPr>
          </a:p>
        </p:txBody>
      </p:sp>
      <p:sp>
        <p:nvSpPr>
          <p:cNvPr id="9" name="Text 5"/>
          <p:cNvSpPr/>
          <p:nvPr>
            <p:custDataLst>
              <p:tags r:id="rId5"/>
            </p:custDataLst>
          </p:nvPr>
        </p:nvSpPr>
        <p:spPr>
          <a:xfrm>
            <a:off x="563245" y="2482583"/>
            <a:ext cx="4151630" cy="269776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pitchFamily="34" charset="-120"/>
              </a:rPr>
              <a:t>技术选型</a:t>
            </a:r>
            <a:endParaRPr 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0" name="Text 6"/>
          <p:cNvSpPr/>
          <p:nvPr>
            <p:custDataLst>
              <p:tags r:id="rId6"/>
            </p:custDataLst>
          </p:nvPr>
        </p:nvSpPr>
        <p:spPr>
          <a:xfrm>
            <a:off x="563245" y="2730726"/>
            <a:ext cx="4151630" cy="577092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algn="l">
              <a:lnSpc>
                <a:spcPts val="1650"/>
              </a:lnSpc>
              <a:buClrTx/>
              <a:buSzTx/>
              <a:buFontTx/>
              <a:buNone/>
            </a:pPr>
            <a:r>
              <a:rPr lang="en-US" sz="1400" dirty="0">
                <a:solidFill>
                  <a:srgbClr val="666666"/>
                </a:solidFill>
                <a:latin typeface="仿宋" panose="02010609060101010101" charset="-122"/>
                <a:ea typeface="仿宋" panose="02010609060101010101" charset="-122"/>
                <a:cs typeface="微软雅黑" panose="020B0503020204020204" pitchFamily="34" charset="-120"/>
              </a:rPr>
              <a:t>基于数据驱动的决策，评估不同技术栈的成熟度与潜力，为项目选型提供科学依据。</a:t>
            </a:r>
            <a:endParaRPr lang="en-US" sz="1400" dirty="0">
              <a:solidFill>
                <a:srgbClr val="666666"/>
              </a:solidFill>
              <a:latin typeface="仿宋" panose="02010609060101010101" charset="-122"/>
              <a:ea typeface="仿宋" panose="02010609060101010101" charset="-122"/>
              <a:cs typeface="微软雅黑" panose="020B0503020204020204" pitchFamily="34" charset="-120"/>
            </a:endParaRPr>
          </a:p>
        </p:txBody>
      </p:sp>
      <p:sp>
        <p:nvSpPr>
          <p:cNvPr id="11" name="Text 7"/>
          <p:cNvSpPr/>
          <p:nvPr>
            <p:custDataLst>
              <p:tags r:id="rId7"/>
            </p:custDataLst>
          </p:nvPr>
        </p:nvSpPr>
        <p:spPr>
          <a:xfrm>
            <a:off x="563245" y="3341541"/>
            <a:ext cx="4151630" cy="29586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algn="l">
              <a:lnSpc>
                <a:spcPts val="1650"/>
              </a:lnSpc>
              <a:buClrTx/>
              <a:buSzTx/>
              <a:buFontTx/>
              <a:buNone/>
            </a:pPr>
            <a:r>
              <a:rPr lang="en-US" sz="18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pitchFamily="34" charset="-120"/>
              </a:rPr>
              <a:t>技能提升</a:t>
            </a:r>
            <a:endParaRPr lang="en-US" sz="1800" b="1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  <a:cs typeface="微软雅黑" panose="020B0503020204020204" pitchFamily="34" charset="-120"/>
            </a:endParaRPr>
          </a:p>
        </p:txBody>
      </p:sp>
      <p:sp>
        <p:nvSpPr>
          <p:cNvPr id="12" name="Text 8"/>
          <p:cNvSpPr/>
          <p:nvPr>
            <p:custDataLst>
              <p:tags r:id="rId8"/>
            </p:custDataLst>
          </p:nvPr>
        </p:nvSpPr>
        <p:spPr>
          <a:xfrm>
            <a:off x="563245" y="3590320"/>
            <a:ext cx="4151630" cy="62354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algn="l">
              <a:lnSpc>
                <a:spcPts val="1650"/>
              </a:lnSpc>
              <a:buClrTx/>
              <a:buSzTx/>
              <a:buFontTx/>
              <a:buNone/>
            </a:pPr>
            <a:r>
              <a:rPr lang="en-US" sz="1400" dirty="0">
                <a:solidFill>
                  <a:srgbClr val="666666"/>
                </a:solidFill>
                <a:latin typeface="仿宋" panose="02010609060101010101" charset="-122"/>
                <a:ea typeface="仿宋" panose="02010609060101010101" charset="-122"/>
                <a:cs typeface="微软雅黑" panose="020B0503020204020204" pitchFamily="34" charset="-120"/>
              </a:rPr>
              <a:t>识别高增长领域，鼓励学习者聚焦前沿技能，促进个人职业发展与社区技术能力升级。</a:t>
            </a:r>
            <a:endParaRPr lang="en-US" sz="1400" dirty="0">
              <a:solidFill>
                <a:srgbClr val="666666"/>
              </a:solidFill>
              <a:latin typeface="仿宋" panose="02010609060101010101" charset="-122"/>
              <a:ea typeface="仿宋" panose="02010609060101010101" charset="-122"/>
              <a:cs typeface="微软雅黑" panose="020B0503020204020204" pitchFamily="34" charset="-120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DIAGRAM_VIRTUALLY_FRAME" val="{&quot;height&quot;:82.12503937007872,&quot;left&quot;:42,&quot;top&quot;:196.5,&quot;width&quot;:630}"/>
</p:tagLst>
</file>

<file path=ppt/tags/tag10.xml><?xml version="1.0" encoding="utf-8"?>
<p:tagLst xmlns:p="http://schemas.openxmlformats.org/presentationml/2006/main">
  <p:tag name="KSO_WM_DIAGRAM_VIRTUALLY_FRAME" val="{&quot;height&quot;:82.12503937007872,&quot;left&quot;:42,&quot;top&quot;:196.5,&quot;width&quot;:630}"/>
</p:tagLst>
</file>

<file path=ppt/tags/tag100.xml><?xml version="1.0" encoding="utf-8"?>
<p:tagLst xmlns:p="http://schemas.openxmlformats.org/presentationml/2006/main">
  <p:tag name="KSO_WM_DIAGRAM_VIRTUALLY_FRAME" val="{&quot;height&quot;:225.25,&quot;left&quot;:45,&quot;top&quot;:164.25,&quot;width&quot;:630}"/>
</p:tagLst>
</file>

<file path=ppt/tags/tag101.xml><?xml version="1.0" encoding="utf-8"?>
<p:tagLst xmlns:p="http://schemas.openxmlformats.org/presentationml/2006/main">
  <p:tag name="KSO_WM_DIAGRAM_VIRTUALLY_FRAME" val="{&quot;height&quot;:225.25,&quot;left&quot;:45,&quot;top&quot;:164.25,&quot;width&quot;:630}"/>
</p:tagLst>
</file>

<file path=ppt/tags/tag102.xml><?xml version="1.0" encoding="utf-8"?>
<p:tagLst xmlns:p="http://schemas.openxmlformats.org/presentationml/2006/main">
  <p:tag name="KSO_WM_DIAGRAM_VIRTUALLY_FRAME" val="{&quot;height&quot;:225.25,&quot;left&quot;:45,&quot;top&quot;:164.25,&quot;width&quot;:630}"/>
</p:tagLst>
</file>

<file path=ppt/tags/tag103.xml><?xml version="1.0" encoding="utf-8"?>
<p:tagLst xmlns:p="http://schemas.openxmlformats.org/presentationml/2006/main">
  <p:tag name="KSO_WM_DIAGRAM_VIRTUALLY_FRAME" val="{&quot;height&quot;:225.25,&quot;left&quot;:45,&quot;top&quot;:164.25,&quot;width&quot;:630}"/>
</p:tagLst>
</file>

<file path=ppt/tags/tag104.xml><?xml version="1.0" encoding="utf-8"?>
<p:tagLst xmlns:p="http://schemas.openxmlformats.org/presentationml/2006/main">
  <p:tag name="KSO_WM_DIAGRAM_VIRTUALLY_FRAME" val="{&quot;height&quot;:225.25,&quot;left&quot;:45,&quot;top&quot;:164.25,&quot;width&quot;:630}"/>
</p:tagLst>
</file>

<file path=ppt/tags/tag105.xml><?xml version="1.0" encoding="utf-8"?>
<p:tagLst xmlns:p="http://schemas.openxmlformats.org/presentationml/2006/main">
  <p:tag name="KSO_WM_DIAGRAM_VIRTUALLY_FRAME" val="{&quot;height&quot;:225.25,&quot;left&quot;:45,&quot;top&quot;:164.25,&quot;width&quot;:630}"/>
</p:tagLst>
</file>

<file path=ppt/tags/tag106.xml><?xml version="1.0" encoding="utf-8"?>
<p:tagLst xmlns:p="http://schemas.openxmlformats.org/presentationml/2006/main">
  <p:tag name="KSO_WM_DIAGRAM_VIRTUALLY_FRAME" val="{&quot;height&quot;:225.25,&quot;left&quot;:45,&quot;top&quot;:164.25,&quot;width&quot;:630}"/>
</p:tagLst>
</file>

<file path=ppt/tags/tag107.xml><?xml version="1.0" encoding="utf-8"?>
<p:tagLst xmlns:p="http://schemas.openxmlformats.org/presentationml/2006/main">
  <p:tag name="KSO_WM_DIAGRAM_VIRTUALLY_FRAME" val="{&quot;height&quot;:69,&quot;left&quot;:45,&quot;top&quot;:165,&quot;width&quot;:630}"/>
</p:tagLst>
</file>

<file path=ppt/tags/tag108.xml><?xml version="1.0" encoding="utf-8"?>
<p:tagLst xmlns:p="http://schemas.openxmlformats.org/presentationml/2006/main">
  <p:tag name="KSO_WM_DIAGRAM_VIRTUALLY_FRAME" val="{&quot;height&quot;:69,&quot;left&quot;:45,&quot;top&quot;:165,&quot;width&quot;:630}"/>
</p:tagLst>
</file>

<file path=ppt/tags/tag109.xml><?xml version="1.0" encoding="utf-8"?>
<p:tagLst xmlns:p="http://schemas.openxmlformats.org/presentationml/2006/main">
  <p:tag name="KSO_WM_DIAGRAM_VIRTUALLY_FRAME" val="{&quot;height&quot;:131.65,&quot;left&quot;:45,&quot;top&quot;:165,&quot;width&quot;:630}"/>
</p:tagLst>
</file>

<file path=ppt/tags/tag11.xml><?xml version="1.0" encoding="utf-8"?>
<p:tagLst xmlns:p="http://schemas.openxmlformats.org/presentationml/2006/main">
  <p:tag name="KSO_WM_DIAGRAM_VIRTUALLY_FRAME" val="{&quot;height&quot;:196.5,&quot;left&quot;:45,&quot;top&quot;:172.5,&quot;width&quot;:630}"/>
</p:tagLst>
</file>

<file path=ppt/tags/tag110.xml><?xml version="1.0" encoding="utf-8"?>
<p:tagLst xmlns:p="http://schemas.openxmlformats.org/presentationml/2006/main">
  <p:tag name="KSO_WM_DIAGRAM_VIRTUALLY_FRAME" val="{&quot;height&quot;:131.65,&quot;left&quot;:45,&quot;top&quot;:165,&quot;width&quot;:630}"/>
</p:tagLst>
</file>

<file path=ppt/tags/tag111.xml><?xml version="1.0" encoding="utf-8"?>
<p:tagLst xmlns:p="http://schemas.openxmlformats.org/presentationml/2006/main">
  <p:tag name="KSO_WM_DIAGRAM_VIRTUALLY_FRAME" val="{&quot;height&quot;:131.65,&quot;left&quot;:45,&quot;top&quot;:165,&quot;width&quot;:630}"/>
</p:tagLst>
</file>

<file path=ppt/tags/tag112.xml><?xml version="1.0" encoding="utf-8"?>
<p:tagLst xmlns:p="http://schemas.openxmlformats.org/presentationml/2006/main">
  <p:tag name="KSO_WM_DIAGRAM_VIRTUALLY_FRAME" val="{&quot;height&quot;:131.65,&quot;left&quot;:45,&quot;top&quot;:165,&quot;width&quot;:630}"/>
</p:tagLst>
</file>

<file path=ppt/tags/tag113.xml><?xml version="1.0" encoding="utf-8"?>
<p:tagLst xmlns:p="http://schemas.openxmlformats.org/presentationml/2006/main">
  <p:tag name="KSO_WM_DIAGRAM_VIRTUALLY_FRAME" val="{&quot;height&quot;:128.15,&quot;left&quot;:42,&quot;top&quot;:165,&quot;width&quot;:630}"/>
</p:tagLst>
</file>

<file path=ppt/tags/tag114.xml><?xml version="1.0" encoding="utf-8"?>
<p:tagLst xmlns:p="http://schemas.openxmlformats.org/presentationml/2006/main">
  <p:tag name="KSO_WM_DIAGRAM_VIRTUALLY_FRAME" val="{&quot;height&quot;:128.15,&quot;left&quot;:42,&quot;top&quot;:165,&quot;width&quot;:630}"/>
</p:tagLst>
</file>

<file path=ppt/tags/tag115.xml><?xml version="1.0" encoding="utf-8"?>
<p:tagLst xmlns:p="http://schemas.openxmlformats.org/presentationml/2006/main">
  <p:tag name="KSO_WM_DIAGRAM_VIRTUALLY_FRAME" val="{&quot;height&quot;:128.15,&quot;left&quot;:42,&quot;top&quot;:165,&quot;width&quot;:630}"/>
</p:tagLst>
</file>

<file path=ppt/tags/tag116.xml><?xml version="1.0" encoding="utf-8"?>
<p:tagLst xmlns:p="http://schemas.openxmlformats.org/presentationml/2006/main">
  <p:tag name="KSO_WM_DIAGRAM_VIRTUALLY_FRAME" val="{&quot;height&quot;:128.15,&quot;left&quot;:42,&quot;top&quot;:165,&quot;width&quot;:630}"/>
</p:tagLst>
</file>

<file path=ppt/tags/tag117.xml><?xml version="1.0" encoding="utf-8"?>
<p:tagLst xmlns:p="http://schemas.openxmlformats.org/presentationml/2006/main">
  <p:tag name="KSO_WM_DIAGRAM_VIRTUALLY_FRAME" val="{&quot;height&quot;:128.15,&quot;left&quot;:42,&quot;top&quot;:165,&quot;width&quot;:630}"/>
</p:tagLst>
</file>

<file path=ppt/tags/tag118.xml><?xml version="1.0" encoding="utf-8"?>
<p:tagLst xmlns:p="http://schemas.openxmlformats.org/presentationml/2006/main">
  <p:tag name="KSO_WM_DIAGRAM_VIRTUALLY_FRAME" val="{&quot;height&quot;:128.15,&quot;left&quot;:42,&quot;top&quot;:165,&quot;width&quot;:630}"/>
</p:tagLst>
</file>

<file path=ppt/tags/tag119.xml><?xml version="1.0" encoding="utf-8"?>
<p:tagLst xmlns:p="http://schemas.openxmlformats.org/presentationml/2006/main">
  <p:tag name="KSO_WM_DIAGRAM_VIRTUALLY_FRAME" val="{&quot;height&quot;:128.15,&quot;left&quot;:42,&quot;top&quot;:165,&quot;width&quot;:630}"/>
</p:tagLst>
</file>

<file path=ppt/tags/tag12.xml><?xml version="1.0" encoding="utf-8"?>
<p:tagLst xmlns:p="http://schemas.openxmlformats.org/presentationml/2006/main">
  <p:tag name="KSO_WM_DIAGRAM_VIRTUALLY_FRAME" val="{&quot;height&quot;:196.5,&quot;left&quot;:45,&quot;top&quot;:172.5,&quot;width&quot;:630}"/>
</p:tagLst>
</file>

<file path=ppt/tags/tag120.xml><?xml version="1.0" encoding="utf-8"?>
<p:tagLst xmlns:p="http://schemas.openxmlformats.org/presentationml/2006/main">
  <p:tag name="KSO_WM_DIAGRAM_VIRTUALLY_FRAME" val="{&quot;height&quot;:128.15,&quot;left&quot;:42,&quot;top&quot;:165,&quot;width&quot;:630}"/>
</p:tagLst>
</file>

<file path=ppt/tags/tag121.xml><?xml version="1.0" encoding="utf-8"?>
<p:tagLst xmlns:p="http://schemas.openxmlformats.org/presentationml/2006/main">
  <p:tag name="KSO_WM_DIAGRAM_VIRTUALLY_FRAME" val="{&quot;height&quot;:128.15,&quot;left&quot;:42,&quot;top&quot;:165,&quot;width&quot;:630}"/>
</p:tagLst>
</file>

<file path=ppt/tags/tag122.xml><?xml version="1.0" encoding="utf-8"?>
<p:tagLst xmlns:p="http://schemas.openxmlformats.org/presentationml/2006/main">
  <p:tag name="KSO_WM_DIAGRAM_VIRTUALLY_FRAME" val="{&quot;height&quot;:128.15,&quot;left&quot;:42,&quot;top&quot;:165,&quot;width&quot;:630}"/>
</p:tagLst>
</file>

<file path=ppt/tags/tag123.xml><?xml version="1.0" encoding="utf-8"?>
<p:tagLst xmlns:p="http://schemas.openxmlformats.org/presentationml/2006/main">
  <p:tag name="KSO_WM_DIAGRAM_VIRTUALLY_FRAME" val="{&quot;height&quot;:128.15,&quot;left&quot;:42,&quot;top&quot;:165,&quot;width&quot;:630}"/>
</p:tagLst>
</file>

<file path=ppt/tags/tag124.xml><?xml version="1.0" encoding="utf-8"?>
<p:tagLst xmlns:p="http://schemas.openxmlformats.org/presentationml/2006/main">
  <p:tag name="KSO_WM_DIAGRAM_VIRTUALLY_FRAME" val="{&quot;height&quot;:128.15,&quot;left&quot;:42,&quot;top&quot;:165,&quot;width&quot;:630}"/>
</p:tagLst>
</file>

<file path=ppt/tags/tag125.xml><?xml version="1.0" encoding="utf-8"?>
<p:tagLst xmlns:p="http://schemas.openxmlformats.org/presentationml/2006/main">
  <p:tag name="KSO_WM_DIAGRAM_VIRTUALLY_FRAME" val="{&quot;height&quot;:128.15,&quot;left&quot;:42,&quot;top&quot;:165,&quot;width&quot;:630}"/>
</p:tagLst>
</file>

<file path=ppt/tags/tag126.xml><?xml version="1.0" encoding="utf-8"?>
<p:tagLst xmlns:p="http://schemas.openxmlformats.org/presentationml/2006/main">
  <p:tag name="KSO_WM_DIAGRAM_VIRTUALLY_FRAME" val="{&quot;height&quot;:157.65,&quot;left&quot;:45,&quot;top&quot;:165,&quot;width&quot;:630}"/>
</p:tagLst>
</file>

<file path=ppt/tags/tag127.xml><?xml version="1.0" encoding="utf-8"?>
<p:tagLst xmlns:p="http://schemas.openxmlformats.org/presentationml/2006/main">
  <p:tag name="KSO_WM_DIAGRAM_VIRTUALLY_FRAME" val="{&quot;height&quot;:157.65,&quot;left&quot;:45,&quot;top&quot;:165,&quot;width&quot;:630}"/>
</p:tagLst>
</file>

<file path=ppt/tags/tag128.xml><?xml version="1.0" encoding="utf-8"?>
<p:tagLst xmlns:p="http://schemas.openxmlformats.org/presentationml/2006/main">
  <p:tag name="KSO_WM_DIAGRAM_VIRTUALLY_FRAME" val="{&quot;height&quot;:157.65,&quot;left&quot;:45,&quot;top&quot;:165,&quot;width&quot;:630}"/>
</p:tagLst>
</file>

<file path=ppt/tags/tag129.xml><?xml version="1.0" encoding="utf-8"?>
<p:tagLst xmlns:p="http://schemas.openxmlformats.org/presentationml/2006/main">
  <p:tag name="KSO_WM_DIAGRAM_VIRTUALLY_FRAME" val="{&quot;height&quot;:157.65,&quot;left&quot;:45,&quot;top&quot;:165,&quot;width&quot;:630}"/>
</p:tagLst>
</file>

<file path=ppt/tags/tag13.xml><?xml version="1.0" encoding="utf-8"?>
<p:tagLst xmlns:p="http://schemas.openxmlformats.org/presentationml/2006/main">
  <p:tag name="KSO_WM_DIAGRAM_VIRTUALLY_FRAME" val="{&quot;height&quot;:196.5,&quot;left&quot;:45,&quot;top&quot;:172.5,&quot;width&quot;:630}"/>
</p:tagLst>
</file>

<file path=ppt/tags/tag130.xml><?xml version="1.0" encoding="utf-8"?>
<p:tagLst xmlns:p="http://schemas.openxmlformats.org/presentationml/2006/main">
  <p:tag name="KSO_WM_DIAGRAM_VIRTUALLY_FRAME" val="{&quot;height&quot;:157.65,&quot;left&quot;:45,&quot;top&quot;:165,&quot;width&quot;:630}"/>
</p:tagLst>
</file>

<file path=ppt/tags/tag131.xml><?xml version="1.0" encoding="utf-8"?>
<p:tagLst xmlns:p="http://schemas.openxmlformats.org/presentationml/2006/main">
  <p:tag name="KSO_WM_DIAGRAM_VIRTUALLY_FRAME" val="{&quot;height&quot;:157.65,&quot;left&quot;:45,&quot;top&quot;:165,&quot;width&quot;:630}"/>
</p:tagLst>
</file>

<file path=ppt/tags/tag132.xml><?xml version="1.0" encoding="utf-8"?>
<p:tagLst xmlns:p="http://schemas.openxmlformats.org/presentationml/2006/main">
  <p:tag name="KSO_WM_DIAGRAM_VIRTUALLY_FRAME" val="{&quot;height&quot;:157.65,&quot;left&quot;:45,&quot;top&quot;:165,&quot;width&quot;:630}"/>
</p:tagLst>
</file>

<file path=ppt/tags/tag133.xml><?xml version="1.0" encoding="utf-8"?>
<p:tagLst xmlns:p="http://schemas.openxmlformats.org/presentationml/2006/main">
  <p:tag name="KSO_WM_DIAGRAM_VIRTUALLY_FRAME" val="{&quot;height&quot;:157.65,&quot;left&quot;:45,&quot;top&quot;:165,&quot;width&quot;:630}"/>
</p:tagLst>
</file>

<file path=ppt/tags/tag134.xml><?xml version="1.0" encoding="utf-8"?>
<p:tagLst xmlns:p="http://schemas.openxmlformats.org/presentationml/2006/main">
  <p:tag name="KSO_WM_DIAGRAM_VIRTUALLY_FRAME" val="{&quot;height&quot;:157.65,&quot;left&quot;:45,&quot;top&quot;:165,&quot;width&quot;:630}"/>
</p:tagLst>
</file>

<file path=ppt/tags/tag135.xml><?xml version="1.0" encoding="utf-8"?>
<p:tagLst xmlns:p="http://schemas.openxmlformats.org/presentationml/2006/main">
  <p:tag name="KSO_WM_DIAGRAM_VIRTUALLY_FRAME" val="{&quot;height&quot;:132,&quot;left&quot;:45,&quot;top&quot;:165,&quot;width&quot;:630}"/>
</p:tagLst>
</file>

<file path=ppt/tags/tag136.xml><?xml version="1.0" encoding="utf-8"?>
<p:tagLst xmlns:p="http://schemas.openxmlformats.org/presentationml/2006/main">
  <p:tag name="KSO_WM_DIAGRAM_VIRTUALLY_FRAME" val="{&quot;height&quot;:132,&quot;left&quot;:45,&quot;top&quot;:165,&quot;width&quot;:630}"/>
</p:tagLst>
</file>

<file path=ppt/tags/tag137.xml><?xml version="1.0" encoding="utf-8"?>
<p:tagLst xmlns:p="http://schemas.openxmlformats.org/presentationml/2006/main">
  <p:tag name="KSO_WM_DIAGRAM_VIRTUALLY_FRAME" val="{&quot;height&quot;:132,&quot;left&quot;:45,&quot;top&quot;:165,&quot;width&quot;:630}"/>
</p:tagLst>
</file>

<file path=ppt/tags/tag14.xml><?xml version="1.0" encoding="utf-8"?>
<p:tagLst xmlns:p="http://schemas.openxmlformats.org/presentationml/2006/main">
  <p:tag name="KSO_WM_DIAGRAM_VIRTUALLY_FRAME" val="{&quot;height&quot;:196.5,&quot;left&quot;:45,&quot;top&quot;:172.5,&quot;width&quot;:630}"/>
</p:tagLst>
</file>

<file path=ppt/tags/tag15.xml><?xml version="1.0" encoding="utf-8"?>
<p:tagLst xmlns:p="http://schemas.openxmlformats.org/presentationml/2006/main">
  <p:tag name="KSO_WM_DIAGRAM_VIRTUALLY_FRAME" val="{&quot;height&quot;:196.5,&quot;left&quot;:45,&quot;top&quot;:172.5,&quot;width&quot;:630}"/>
</p:tagLst>
</file>

<file path=ppt/tags/tag16.xml><?xml version="1.0" encoding="utf-8"?>
<p:tagLst xmlns:p="http://schemas.openxmlformats.org/presentationml/2006/main">
  <p:tag name="KSO_WM_DIAGRAM_VIRTUALLY_FRAME" val="{&quot;height&quot;:196.5,&quot;left&quot;:45,&quot;top&quot;:172.5,&quot;width&quot;:630}"/>
</p:tagLst>
</file>

<file path=ppt/tags/tag17.xml><?xml version="1.0" encoding="utf-8"?>
<p:tagLst xmlns:p="http://schemas.openxmlformats.org/presentationml/2006/main">
  <p:tag name="KSO_WM_DIAGRAM_VIRTUALLY_FRAME" val="{&quot;height&quot;:196.5,&quot;left&quot;:45,&quot;top&quot;:172.5,&quot;width&quot;:630}"/>
</p:tagLst>
</file>

<file path=ppt/tags/tag18.xml><?xml version="1.0" encoding="utf-8"?>
<p:tagLst xmlns:p="http://schemas.openxmlformats.org/presentationml/2006/main">
  <p:tag name="KSO_WM_DIAGRAM_VIRTUALLY_FRAME" val="{&quot;height&quot;:196.5,&quot;left&quot;:45,&quot;top&quot;:172.5,&quot;width&quot;:630}"/>
</p:tagLst>
</file>

<file path=ppt/tags/tag19.xml><?xml version="1.0" encoding="utf-8"?>
<p:tagLst xmlns:p="http://schemas.openxmlformats.org/presentationml/2006/main">
  <p:tag name="KSO_WM_DIAGRAM_VIRTUALLY_FRAME" val="{&quot;height&quot;:196.5,&quot;left&quot;:45,&quot;top&quot;:172.5,&quot;width&quot;:630}"/>
</p:tagLst>
</file>

<file path=ppt/tags/tag2.xml><?xml version="1.0" encoding="utf-8"?>
<p:tagLst xmlns:p="http://schemas.openxmlformats.org/presentationml/2006/main">
  <p:tag name="KSO_WM_DIAGRAM_VIRTUALLY_FRAME" val="{&quot;height&quot;:82.12503937007872,&quot;left&quot;:42,&quot;top&quot;:196.5,&quot;width&quot;:630}"/>
</p:tagLst>
</file>

<file path=ppt/tags/tag20.xml><?xml version="1.0" encoding="utf-8"?>
<p:tagLst xmlns:p="http://schemas.openxmlformats.org/presentationml/2006/main">
  <p:tag name="KSO_WM_DIAGRAM_VIRTUALLY_FRAME" val="{&quot;height&quot;:229.5,&quot;left&quot;:348.75,&quot;top&quot;:106.5,&quot;width&quot;:326.25}"/>
</p:tagLst>
</file>

<file path=ppt/tags/tag21.xml><?xml version="1.0" encoding="utf-8"?>
<p:tagLst xmlns:p="http://schemas.openxmlformats.org/presentationml/2006/main">
  <p:tag name="KSO_WM_DIAGRAM_VIRTUALLY_FRAME" val="{&quot;height&quot;:229.5,&quot;left&quot;:348.75,&quot;top&quot;:106.5,&quot;width&quot;:326.25}"/>
</p:tagLst>
</file>

<file path=ppt/tags/tag22.xml><?xml version="1.0" encoding="utf-8"?>
<p:tagLst xmlns:p="http://schemas.openxmlformats.org/presentationml/2006/main">
  <p:tag name="KSO_WM_DIAGRAM_VIRTUALLY_FRAME" val="{&quot;height&quot;:229.5,&quot;left&quot;:348.75,&quot;top&quot;:106.5,&quot;width&quot;:326.25}"/>
</p:tagLst>
</file>

<file path=ppt/tags/tag23.xml><?xml version="1.0" encoding="utf-8"?>
<p:tagLst xmlns:p="http://schemas.openxmlformats.org/presentationml/2006/main">
  <p:tag name="KSO_WM_DIAGRAM_VIRTUALLY_FRAME" val="{&quot;height&quot;:229.5,&quot;left&quot;:348.75,&quot;top&quot;:106.5,&quot;width&quot;:326.25}"/>
</p:tagLst>
</file>

<file path=ppt/tags/tag24.xml><?xml version="1.0" encoding="utf-8"?>
<p:tagLst xmlns:p="http://schemas.openxmlformats.org/presentationml/2006/main">
  <p:tag name="KSO_WM_DIAGRAM_VIRTUALLY_FRAME" val="{&quot;height&quot;:229.5,&quot;left&quot;:348.75,&quot;top&quot;:106.5,&quot;width&quot;:326.25}"/>
</p:tagLst>
</file>

<file path=ppt/tags/tag25.xml><?xml version="1.0" encoding="utf-8"?>
<p:tagLst xmlns:p="http://schemas.openxmlformats.org/presentationml/2006/main">
  <p:tag name="KSO_WM_DIAGRAM_VIRTUALLY_FRAME" val="{&quot;height&quot;:229.5,&quot;left&quot;:348.75,&quot;top&quot;:106.5,&quot;width&quot;:326.25}"/>
</p:tagLst>
</file>

<file path=ppt/tags/tag26.xml><?xml version="1.0" encoding="utf-8"?>
<p:tagLst xmlns:p="http://schemas.openxmlformats.org/presentationml/2006/main">
  <p:tag name="KSO_WM_DIAGRAM_VIRTUALLY_FRAME" val="{&quot;height&quot;:229.5,&quot;left&quot;:348.75,&quot;top&quot;:106.5,&quot;width&quot;:326.25}"/>
</p:tagLst>
</file>

<file path=ppt/tags/tag27.xml><?xml version="1.0" encoding="utf-8"?>
<p:tagLst xmlns:p="http://schemas.openxmlformats.org/presentationml/2006/main">
  <p:tag name="KSO_WM_DIAGRAM_VIRTUALLY_FRAME" val="{&quot;height&quot;:229.5,&quot;left&quot;:348.75,&quot;top&quot;:106.5,&quot;width&quot;:326.25}"/>
</p:tagLst>
</file>

<file path=ppt/tags/tag28.xml><?xml version="1.0" encoding="utf-8"?>
<p:tagLst xmlns:p="http://schemas.openxmlformats.org/presentationml/2006/main">
  <p:tag name="KSO_WM_DIAGRAM_VIRTUALLY_FRAME" val="{&quot;height&quot;:229.5,&quot;left&quot;:348.75,&quot;top&quot;:106.5,&quot;width&quot;:326.25}"/>
</p:tagLst>
</file>

<file path=ppt/tags/tag29.xml><?xml version="1.0" encoding="utf-8"?>
<p:tagLst xmlns:p="http://schemas.openxmlformats.org/presentationml/2006/main">
  <p:tag name="KSO_WM_DIAGRAM_VIRTUALLY_FRAME" val="{&quot;height&quot;:236.65,&quot;left&quot;:45,&quot;top&quot;:106.5,&quot;width&quot;:326.25}"/>
</p:tagLst>
</file>

<file path=ppt/tags/tag3.xml><?xml version="1.0" encoding="utf-8"?>
<p:tagLst xmlns:p="http://schemas.openxmlformats.org/presentationml/2006/main">
  <p:tag name="KSO_WM_DIAGRAM_VIRTUALLY_FRAME" val="{&quot;height&quot;:82.12503937007872,&quot;left&quot;:42,&quot;top&quot;:196.5,&quot;width&quot;:630}"/>
</p:tagLst>
</file>

<file path=ppt/tags/tag30.xml><?xml version="1.0" encoding="utf-8"?>
<p:tagLst xmlns:p="http://schemas.openxmlformats.org/presentationml/2006/main">
  <p:tag name="KSO_WM_DIAGRAM_VIRTUALLY_FRAME" val="{&quot;height&quot;:236.65,&quot;left&quot;:45,&quot;top&quot;:106.5,&quot;width&quot;:326.25}"/>
</p:tagLst>
</file>

<file path=ppt/tags/tag31.xml><?xml version="1.0" encoding="utf-8"?>
<p:tagLst xmlns:p="http://schemas.openxmlformats.org/presentationml/2006/main">
  <p:tag name="KSO_WM_DIAGRAM_VIRTUALLY_FRAME" val="{&quot;height&quot;:236.65,&quot;left&quot;:45,&quot;top&quot;:106.5,&quot;width&quot;:326.25}"/>
</p:tagLst>
</file>

<file path=ppt/tags/tag32.xml><?xml version="1.0" encoding="utf-8"?>
<p:tagLst xmlns:p="http://schemas.openxmlformats.org/presentationml/2006/main">
  <p:tag name="KSO_WM_DIAGRAM_VIRTUALLY_FRAME" val="{&quot;height&quot;:236.65,&quot;left&quot;:45,&quot;top&quot;:106.5,&quot;width&quot;:326.25}"/>
</p:tagLst>
</file>

<file path=ppt/tags/tag33.xml><?xml version="1.0" encoding="utf-8"?>
<p:tagLst xmlns:p="http://schemas.openxmlformats.org/presentationml/2006/main">
  <p:tag name="KSO_WM_DIAGRAM_VIRTUALLY_FRAME" val="{&quot;height&quot;:236.65,&quot;left&quot;:45,&quot;top&quot;:106.5,&quot;width&quot;:326.25}"/>
</p:tagLst>
</file>

<file path=ppt/tags/tag34.xml><?xml version="1.0" encoding="utf-8"?>
<p:tagLst xmlns:p="http://schemas.openxmlformats.org/presentationml/2006/main">
  <p:tag name="KSO_WM_DIAGRAM_VIRTUALLY_FRAME" val="{&quot;height&quot;:236.65,&quot;left&quot;:45,&quot;top&quot;:106.5,&quot;width&quot;:326.25}"/>
</p:tagLst>
</file>

<file path=ppt/tags/tag35.xml><?xml version="1.0" encoding="utf-8"?>
<p:tagLst xmlns:p="http://schemas.openxmlformats.org/presentationml/2006/main">
  <p:tag name="KSO_WM_DIAGRAM_VIRTUALLY_FRAME" val="{&quot;height&quot;:236.65,&quot;left&quot;:45,&quot;top&quot;:106.5,&quot;width&quot;:326.25}"/>
</p:tagLst>
</file>

<file path=ppt/tags/tag36.xml><?xml version="1.0" encoding="utf-8"?>
<p:tagLst xmlns:p="http://schemas.openxmlformats.org/presentationml/2006/main">
  <p:tag name="KSO_WM_DIAGRAM_VIRTUALLY_FRAME" val="{&quot;height&quot;:236.65,&quot;left&quot;:45,&quot;top&quot;:106.5,&quot;width&quot;:326.25}"/>
</p:tagLst>
</file>

<file path=ppt/tags/tag37.xml><?xml version="1.0" encoding="utf-8"?>
<p:tagLst xmlns:p="http://schemas.openxmlformats.org/presentationml/2006/main">
  <p:tag name="KSO_WM_DIAGRAM_VIRTUALLY_FRAME" val="{&quot;height&quot;:236.65,&quot;left&quot;:45,&quot;top&quot;:106.5,&quot;width&quot;:326.25}"/>
</p:tagLst>
</file>

<file path=ppt/tags/tag38.xml><?xml version="1.0" encoding="utf-8"?>
<p:tagLst xmlns:p="http://schemas.openxmlformats.org/presentationml/2006/main">
  <p:tag name="KSO_WM_DIAGRAM_VIRTUALLY_FRAME" val="{&quot;height&quot;:236.65,&quot;left&quot;:45,&quot;top&quot;:106.5,&quot;width&quot;:326.25}"/>
</p:tagLst>
</file>

<file path=ppt/tags/tag39.xml><?xml version="1.0" encoding="utf-8"?>
<p:tagLst xmlns:p="http://schemas.openxmlformats.org/presentationml/2006/main">
  <p:tag name="KSO_WM_DIAGRAM_VIRTUALLY_FRAME" val="{&quot;height&quot;:236.65,&quot;left&quot;:45,&quot;top&quot;:106.5,&quot;width&quot;:326.25}"/>
</p:tagLst>
</file>

<file path=ppt/tags/tag4.xml><?xml version="1.0" encoding="utf-8"?>
<p:tagLst xmlns:p="http://schemas.openxmlformats.org/presentationml/2006/main">
  <p:tag name="KSO_WM_DIAGRAM_VIRTUALLY_FRAME" val="{&quot;height&quot;:82.12503937007872,&quot;left&quot;:42,&quot;top&quot;:196.5,&quot;width&quot;:630}"/>
</p:tagLst>
</file>

<file path=ppt/tags/tag40.xml><?xml version="1.0" encoding="utf-8"?>
<p:tagLst xmlns:p="http://schemas.openxmlformats.org/presentationml/2006/main">
  <p:tag name="KSO_WM_DIAGRAM_VIRTUALLY_FRAME" val="{&quot;height&quot;:236.65,&quot;left&quot;:45,&quot;top&quot;:106.5,&quot;width&quot;:326.25}"/>
</p:tagLst>
</file>

<file path=ppt/tags/tag41.xml><?xml version="1.0" encoding="utf-8"?>
<p:tagLst xmlns:p="http://schemas.openxmlformats.org/presentationml/2006/main">
  <p:tag name="KSO_WM_DIAGRAM_VIRTUALLY_FRAME" val="{&quot;height&quot;:221.65,&quot;left&quot;:25.75,&quot;top&quot;:127.6,&quot;width&quot;:345.5}"/>
</p:tagLst>
</file>

<file path=ppt/tags/tag42.xml><?xml version="1.0" encoding="utf-8"?>
<p:tagLst xmlns:p="http://schemas.openxmlformats.org/presentationml/2006/main">
  <p:tag name="KSO_WM_DIAGRAM_VIRTUALLY_FRAME" val="{&quot;height&quot;:221.65,&quot;left&quot;:25.75,&quot;top&quot;:127.6,&quot;width&quot;:345.5}"/>
</p:tagLst>
</file>

<file path=ppt/tags/tag43.xml><?xml version="1.0" encoding="utf-8"?>
<p:tagLst xmlns:p="http://schemas.openxmlformats.org/presentationml/2006/main">
  <p:tag name="KSO_WM_DIAGRAM_VIRTUALLY_FRAME" val="{&quot;height&quot;:221.65,&quot;left&quot;:25.75,&quot;top&quot;:127.6,&quot;width&quot;:345.5}"/>
</p:tagLst>
</file>

<file path=ppt/tags/tag44.xml><?xml version="1.0" encoding="utf-8"?>
<p:tagLst xmlns:p="http://schemas.openxmlformats.org/presentationml/2006/main">
  <p:tag name="KSO_WM_DIAGRAM_VIRTUALLY_FRAME" val="{&quot;height&quot;:221.65,&quot;left&quot;:25.75,&quot;top&quot;:127.6,&quot;width&quot;:345.5}"/>
</p:tagLst>
</file>

<file path=ppt/tags/tag45.xml><?xml version="1.0" encoding="utf-8"?>
<p:tagLst xmlns:p="http://schemas.openxmlformats.org/presentationml/2006/main">
  <p:tag name="KSO_WM_DIAGRAM_VIRTUALLY_FRAME" val="{&quot;height&quot;:221.65,&quot;left&quot;:25.75,&quot;top&quot;:127.6,&quot;width&quot;:345.5}"/>
</p:tagLst>
</file>

<file path=ppt/tags/tag46.xml><?xml version="1.0" encoding="utf-8"?>
<p:tagLst xmlns:p="http://schemas.openxmlformats.org/presentationml/2006/main">
  <p:tag name="KSO_WM_DIAGRAM_VIRTUALLY_FRAME" val="{&quot;height&quot;:221.65,&quot;left&quot;:25.75,&quot;top&quot;:127.6,&quot;width&quot;:345.5}"/>
</p:tagLst>
</file>

<file path=ppt/tags/tag47.xml><?xml version="1.0" encoding="utf-8"?>
<p:tagLst xmlns:p="http://schemas.openxmlformats.org/presentationml/2006/main">
  <p:tag name="KSO_WM_DIAGRAM_VIRTUALLY_FRAME" val="{&quot;height&quot;:215.75,&quot;left&quot;:18.95,&quot;top&quot;:153.75,&quot;width&quot;:656.05}"/>
</p:tagLst>
</file>

<file path=ppt/tags/tag48.xml><?xml version="1.0" encoding="utf-8"?>
<p:tagLst xmlns:p="http://schemas.openxmlformats.org/presentationml/2006/main">
  <p:tag name="KSO_WM_DIAGRAM_VIRTUALLY_FRAME" val="{&quot;height&quot;:215.75,&quot;left&quot;:18.95,&quot;top&quot;:153.75,&quot;width&quot;:656.05}"/>
</p:tagLst>
</file>

<file path=ppt/tags/tag49.xml><?xml version="1.0" encoding="utf-8"?>
<p:tagLst xmlns:p="http://schemas.openxmlformats.org/presentationml/2006/main">
  <p:tag name="KSO_WM_DIAGRAM_VIRTUALLY_FRAME" val="{&quot;height&quot;:215.75,&quot;left&quot;:18.95,&quot;top&quot;:153.75,&quot;width&quot;:656.05}"/>
</p:tagLst>
</file>

<file path=ppt/tags/tag5.xml><?xml version="1.0" encoding="utf-8"?>
<p:tagLst xmlns:p="http://schemas.openxmlformats.org/presentationml/2006/main">
  <p:tag name="KSO_WM_DIAGRAM_VIRTUALLY_FRAME" val="{&quot;height&quot;:82.12503937007872,&quot;left&quot;:42,&quot;top&quot;:196.5,&quot;width&quot;:630}"/>
</p:tagLst>
</file>

<file path=ppt/tags/tag50.xml><?xml version="1.0" encoding="utf-8"?>
<p:tagLst xmlns:p="http://schemas.openxmlformats.org/presentationml/2006/main">
  <p:tag name="KSO_WM_DIAGRAM_VIRTUALLY_FRAME" val="{&quot;height&quot;:215.75,&quot;left&quot;:18.95,&quot;top&quot;:153.75,&quot;width&quot;:656.05}"/>
</p:tagLst>
</file>

<file path=ppt/tags/tag51.xml><?xml version="1.0" encoding="utf-8"?>
<p:tagLst xmlns:p="http://schemas.openxmlformats.org/presentationml/2006/main">
  <p:tag name="KSO_WM_DIAGRAM_VIRTUALLY_FRAME" val="{&quot;height&quot;:215.75,&quot;left&quot;:18.95,&quot;top&quot;:153.75,&quot;width&quot;:656.05}"/>
</p:tagLst>
</file>

<file path=ppt/tags/tag52.xml><?xml version="1.0" encoding="utf-8"?>
<p:tagLst xmlns:p="http://schemas.openxmlformats.org/presentationml/2006/main">
  <p:tag name="KSO_WM_DIAGRAM_VIRTUALLY_FRAME" val="{&quot;height&quot;:215.75,&quot;left&quot;:18.95,&quot;top&quot;:153.75,&quot;width&quot;:656.05}"/>
</p:tagLst>
</file>

<file path=ppt/tags/tag53.xml><?xml version="1.0" encoding="utf-8"?>
<p:tagLst xmlns:p="http://schemas.openxmlformats.org/presentationml/2006/main">
  <p:tag name="KSO_WM_DIAGRAM_VIRTUALLY_FRAME" val="{&quot;height&quot;:215.75,&quot;left&quot;:18.95,&quot;top&quot;:153.75,&quot;width&quot;:656.05}"/>
</p:tagLst>
</file>

<file path=ppt/tags/tag54.xml><?xml version="1.0" encoding="utf-8"?>
<p:tagLst xmlns:p="http://schemas.openxmlformats.org/presentationml/2006/main">
  <p:tag name="KSO_WM_DIAGRAM_VIRTUALLY_FRAME" val="{&quot;height&quot;:215.75,&quot;left&quot;:18.95,&quot;top&quot;:153.75,&quot;width&quot;:656.05}"/>
</p:tagLst>
</file>

<file path=ppt/tags/tag55.xml><?xml version="1.0" encoding="utf-8"?>
<p:tagLst xmlns:p="http://schemas.openxmlformats.org/presentationml/2006/main">
  <p:tag name="KSO_WM_DIAGRAM_VIRTUALLY_FRAME" val="{&quot;height&quot;:215.75,&quot;left&quot;:18.95,&quot;top&quot;:153.75,&quot;width&quot;:656.05}"/>
</p:tagLst>
</file>

<file path=ppt/tags/tag56.xml><?xml version="1.0" encoding="utf-8"?>
<p:tagLst xmlns:p="http://schemas.openxmlformats.org/presentationml/2006/main">
  <p:tag name="KSO_WM_DIAGRAM_VIRTUALLY_FRAME" val="{&quot;height&quot;:98.62503937007872,&quot;left&quot;:42,&quot;top&quot;:196.5,&quot;width&quot;:630}"/>
</p:tagLst>
</file>

<file path=ppt/tags/tag57.xml><?xml version="1.0" encoding="utf-8"?>
<p:tagLst xmlns:p="http://schemas.openxmlformats.org/presentationml/2006/main">
  <p:tag name="KSO_WM_DIAGRAM_VIRTUALLY_FRAME" val="{&quot;height&quot;:98.62503937007872,&quot;left&quot;:42,&quot;top&quot;:196.5,&quot;width&quot;:630}"/>
</p:tagLst>
</file>

<file path=ppt/tags/tag58.xml><?xml version="1.0" encoding="utf-8"?>
<p:tagLst xmlns:p="http://schemas.openxmlformats.org/presentationml/2006/main">
  <p:tag name="KSO_WM_DIAGRAM_VIRTUALLY_FRAME" val="{&quot;height&quot;:98.62503937007872,&quot;left&quot;:42,&quot;top&quot;:196.5,&quot;width&quot;:630}"/>
</p:tagLst>
</file>

<file path=ppt/tags/tag59.xml><?xml version="1.0" encoding="utf-8"?>
<p:tagLst xmlns:p="http://schemas.openxmlformats.org/presentationml/2006/main">
  <p:tag name="KSO_WM_DIAGRAM_VIRTUALLY_FRAME" val="{&quot;height&quot;:98.62503937007872,&quot;left&quot;:42,&quot;top&quot;:196.5,&quot;width&quot;:630}"/>
</p:tagLst>
</file>

<file path=ppt/tags/tag6.xml><?xml version="1.0" encoding="utf-8"?>
<p:tagLst xmlns:p="http://schemas.openxmlformats.org/presentationml/2006/main">
  <p:tag name="KSO_WM_DIAGRAM_VIRTUALLY_FRAME" val="{&quot;height&quot;:82.12503937007872,&quot;left&quot;:42,&quot;top&quot;:196.5,&quot;width&quot;:630}"/>
</p:tagLst>
</file>

<file path=ppt/tags/tag60.xml><?xml version="1.0" encoding="utf-8"?>
<p:tagLst xmlns:p="http://schemas.openxmlformats.org/presentationml/2006/main">
  <p:tag name="KSO_WM_DIAGRAM_VIRTUALLY_FRAME" val="{&quot;height&quot;:98.62503937007872,&quot;left&quot;:42,&quot;top&quot;:196.5,&quot;width&quot;:630}"/>
</p:tagLst>
</file>

<file path=ppt/tags/tag61.xml><?xml version="1.0" encoding="utf-8"?>
<p:tagLst xmlns:p="http://schemas.openxmlformats.org/presentationml/2006/main">
  <p:tag name="KSO_WM_DIAGRAM_VIRTUALLY_FRAME" val="{&quot;height&quot;:98.62503937007872,&quot;left&quot;:42,&quot;top&quot;:196.5,&quot;width&quot;:630}"/>
</p:tagLst>
</file>

<file path=ppt/tags/tag62.xml><?xml version="1.0" encoding="utf-8"?>
<p:tagLst xmlns:p="http://schemas.openxmlformats.org/presentationml/2006/main">
  <p:tag name="KSO_WM_DIAGRAM_VIRTUALLY_FRAME" val="{&quot;height&quot;:98.62503937007872,&quot;left&quot;:42,&quot;top&quot;:196.5,&quot;width&quot;:630}"/>
</p:tagLst>
</file>

<file path=ppt/tags/tag63.xml><?xml version="1.0" encoding="utf-8"?>
<p:tagLst xmlns:p="http://schemas.openxmlformats.org/presentationml/2006/main">
  <p:tag name="KSO_WM_DIAGRAM_VIRTUALLY_FRAME" val="{&quot;height&quot;:98.62503937007872,&quot;left&quot;:42,&quot;top&quot;:196.5,&quot;width&quot;:630}"/>
</p:tagLst>
</file>

<file path=ppt/tags/tag64.xml><?xml version="1.0" encoding="utf-8"?>
<p:tagLst xmlns:p="http://schemas.openxmlformats.org/presentationml/2006/main">
  <p:tag name="KSO_WM_DIAGRAM_VIRTUALLY_FRAME" val="{&quot;height&quot;:98.62503937007872,&quot;left&quot;:42,&quot;top&quot;:196.5,&quot;width&quot;:630}"/>
</p:tagLst>
</file>

<file path=ppt/tags/tag65.xml><?xml version="1.0" encoding="utf-8"?>
<p:tagLst xmlns:p="http://schemas.openxmlformats.org/presentationml/2006/main">
  <p:tag name="KSO_WM_DIAGRAM_VIRTUALLY_FRAME" val="{&quot;height&quot;:98.62503937007872,&quot;left&quot;:42,&quot;top&quot;:196.5,&quot;width&quot;:630}"/>
</p:tagLst>
</file>

<file path=ppt/tags/tag66.xml><?xml version="1.0" encoding="utf-8"?>
<p:tagLst xmlns:p="http://schemas.openxmlformats.org/presentationml/2006/main">
  <p:tag name="KSO_WM_DIAGRAM_VIRTUALLY_FRAME" val="{&quot;height&quot;:143.2,&quot;left&quot;:45,&quot;top&quot;:165,&quot;width&quot;:630}"/>
</p:tagLst>
</file>

<file path=ppt/tags/tag67.xml><?xml version="1.0" encoding="utf-8"?>
<p:tagLst xmlns:p="http://schemas.openxmlformats.org/presentationml/2006/main">
  <p:tag name="KSO_WM_DIAGRAM_VIRTUALLY_FRAME" val="{&quot;height&quot;:143.2,&quot;left&quot;:45,&quot;top&quot;:165,&quot;width&quot;:630}"/>
</p:tagLst>
</file>

<file path=ppt/tags/tag68.xml><?xml version="1.0" encoding="utf-8"?>
<p:tagLst xmlns:p="http://schemas.openxmlformats.org/presentationml/2006/main">
  <p:tag name="KSO_WM_DIAGRAM_VIRTUALLY_FRAME" val="{&quot;height&quot;:143.2,&quot;left&quot;:45,&quot;top&quot;:165,&quot;width&quot;:630}"/>
</p:tagLst>
</file>

<file path=ppt/tags/tag69.xml><?xml version="1.0" encoding="utf-8"?>
<p:tagLst xmlns:p="http://schemas.openxmlformats.org/presentationml/2006/main">
  <p:tag name="KSO_WM_DIAGRAM_VIRTUALLY_FRAME" val="{&quot;height&quot;:143.2,&quot;left&quot;:45,&quot;top&quot;:165,&quot;width&quot;:630}"/>
</p:tagLst>
</file>

<file path=ppt/tags/tag7.xml><?xml version="1.0" encoding="utf-8"?>
<p:tagLst xmlns:p="http://schemas.openxmlformats.org/presentationml/2006/main">
  <p:tag name="KSO_WM_DIAGRAM_VIRTUALLY_FRAME" val="{&quot;height&quot;:82.12503937007872,&quot;left&quot;:42,&quot;top&quot;:196.5,&quot;width&quot;:630}"/>
</p:tagLst>
</file>

<file path=ppt/tags/tag70.xml><?xml version="1.0" encoding="utf-8"?>
<p:tagLst xmlns:p="http://schemas.openxmlformats.org/presentationml/2006/main">
  <p:tag name="KSO_WM_DIAGRAM_VIRTUALLY_FRAME" val="{&quot;height&quot;:143.2,&quot;left&quot;:45,&quot;top&quot;:165,&quot;width&quot;:630}"/>
</p:tagLst>
</file>

<file path=ppt/tags/tag71.xml><?xml version="1.0" encoding="utf-8"?>
<p:tagLst xmlns:p="http://schemas.openxmlformats.org/presentationml/2006/main">
  <p:tag name="KSO_WM_DIAGRAM_VIRTUALLY_FRAME" val="{&quot;height&quot;:143.2,&quot;left&quot;:45,&quot;top&quot;:165,&quot;width&quot;:630}"/>
</p:tagLst>
</file>

<file path=ppt/tags/tag72.xml><?xml version="1.0" encoding="utf-8"?>
<p:tagLst xmlns:p="http://schemas.openxmlformats.org/presentationml/2006/main">
  <p:tag name="KSO_WM_DIAGRAM_VIRTUALLY_FRAME" val="{&quot;height&quot;:143.2,&quot;left&quot;:45,&quot;top&quot;:165,&quot;width&quot;:630}"/>
</p:tagLst>
</file>

<file path=ppt/tags/tag73.xml><?xml version="1.0" encoding="utf-8"?>
<p:tagLst xmlns:p="http://schemas.openxmlformats.org/presentationml/2006/main">
  <p:tag name="KSO_WM_DIAGRAM_VIRTUALLY_FRAME" val="{&quot;height&quot;:143.2,&quot;left&quot;:45,&quot;top&quot;:165,&quot;width&quot;:630}"/>
</p:tagLst>
</file>

<file path=ppt/tags/tag74.xml><?xml version="1.0" encoding="utf-8"?>
<p:tagLst xmlns:p="http://schemas.openxmlformats.org/presentationml/2006/main">
  <p:tag name="KSO_WM_DIAGRAM_VIRTUALLY_FRAME" val="{&quot;height&quot;:143.2,&quot;left&quot;:45,&quot;top&quot;:165,&quot;width&quot;:630}"/>
</p:tagLst>
</file>

<file path=ppt/tags/tag75.xml><?xml version="1.0" encoding="utf-8"?>
<p:tagLst xmlns:p="http://schemas.openxmlformats.org/presentationml/2006/main">
  <p:tag name="KSO_WM_DIAGRAM_VIRTUALLY_FRAME" val="{&quot;height&quot;:189,&quot;left&quot;:348.75,&quot;top&quot;:154.5,&quot;width&quot;:326.25}"/>
</p:tagLst>
</file>

<file path=ppt/tags/tag76.xml><?xml version="1.0" encoding="utf-8"?>
<p:tagLst xmlns:p="http://schemas.openxmlformats.org/presentationml/2006/main">
  <p:tag name="KSO_WM_DIAGRAM_VIRTUALLY_FRAME" val="{&quot;height&quot;:189,&quot;left&quot;:348.75,&quot;top&quot;:154.5,&quot;width&quot;:326.25}"/>
</p:tagLst>
</file>

<file path=ppt/tags/tag77.xml><?xml version="1.0" encoding="utf-8"?>
<p:tagLst xmlns:p="http://schemas.openxmlformats.org/presentationml/2006/main">
  <p:tag name="KSO_WM_DIAGRAM_VIRTUALLY_FRAME" val="{&quot;height&quot;:189,&quot;left&quot;:348.75,&quot;top&quot;:154.5,&quot;width&quot;:326.25}"/>
</p:tagLst>
</file>

<file path=ppt/tags/tag78.xml><?xml version="1.0" encoding="utf-8"?>
<p:tagLst xmlns:p="http://schemas.openxmlformats.org/presentationml/2006/main">
  <p:tag name="KSO_WM_DIAGRAM_VIRTUALLY_FRAME" val="{&quot;height&quot;:189,&quot;left&quot;:348.75,&quot;top&quot;:154.5,&quot;width&quot;:326.25}"/>
</p:tagLst>
</file>

<file path=ppt/tags/tag79.xml><?xml version="1.0" encoding="utf-8"?>
<p:tagLst xmlns:p="http://schemas.openxmlformats.org/presentationml/2006/main">
  <p:tag name="KSO_WM_DIAGRAM_VIRTUALLY_FRAME" val="{&quot;height&quot;:189,&quot;left&quot;:348.75,&quot;top&quot;:154.5,&quot;width&quot;:326.25}"/>
</p:tagLst>
</file>

<file path=ppt/tags/tag8.xml><?xml version="1.0" encoding="utf-8"?>
<p:tagLst xmlns:p="http://schemas.openxmlformats.org/presentationml/2006/main">
  <p:tag name="KSO_WM_DIAGRAM_VIRTUALLY_FRAME" val="{&quot;height&quot;:82.12503937007872,&quot;left&quot;:42,&quot;top&quot;:196.5,&quot;width&quot;:630}"/>
</p:tagLst>
</file>

<file path=ppt/tags/tag80.xml><?xml version="1.0" encoding="utf-8"?>
<p:tagLst xmlns:p="http://schemas.openxmlformats.org/presentationml/2006/main">
  <p:tag name="KSO_WM_DIAGRAM_VIRTUALLY_FRAME" val="{&quot;height&quot;:189,&quot;left&quot;:348.75,&quot;top&quot;:154.5,&quot;width&quot;:326.25}"/>
</p:tagLst>
</file>

<file path=ppt/tags/tag81.xml><?xml version="1.0" encoding="utf-8"?>
<p:tagLst xmlns:p="http://schemas.openxmlformats.org/presentationml/2006/main">
  <p:tag name="KSO_WM_DIAGRAM_VIRTUALLY_FRAME" val="{&quot;height&quot;:189,&quot;left&quot;:348.75,&quot;top&quot;:154.5,&quot;width&quot;:326.25}"/>
</p:tagLst>
</file>

<file path=ppt/tags/tag82.xml><?xml version="1.0" encoding="utf-8"?>
<p:tagLst xmlns:p="http://schemas.openxmlformats.org/presentationml/2006/main">
  <p:tag name="KSO_WM_DIAGRAM_VIRTUALLY_FRAME" val="{&quot;height&quot;:189,&quot;left&quot;:348.75,&quot;top&quot;:154.5,&quot;width&quot;:326.25}"/>
</p:tagLst>
</file>

<file path=ppt/tags/tag83.xml><?xml version="1.0" encoding="utf-8"?>
<p:tagLst xmlns:p="http://schemas.openxmlformats.org/presentationml/2006/main">
  <p:tag name="KSO_WM_DIAGRAM_VIRTUALLY_FRAME" val="{&quot;height&quot;:106.1,&quot;left&quot;:45,&quot;top&quot;:165,&quot;width&quot;:630}"/>
</p:tagLst>
</file>

<file path=ppt/tags/tag84.xml><?xml version="1.0" encoding="utf-8"?>
<p:tagLst xmlns:p="http://schemas.openxmlformats.org/presentationml/2006/main">
  <p:tag name="KSO_WM_DIAGRAM_VIRTUALLY_FRAME" val="{&quot;height&quot;:106.1,&quot;left&quot;:45,&quot;top&quot;:165,&quot;width&quot;:630}"/>
</p:tagLst>
</file>

<file path=ppt/tags/tag85.xml><?xml version="1.0" encoding="utf-8"?>
<p:tagLst xmlns:p="http://schemas.openxmlformats.org/presentationml/2006/main">
  <p:tag name="KSO_WM_DIAGRAM_VIRTUALLY_FRAME" val="{&quot;height&quot;:106.1,&quot;left&quot;:45,&quot;top&quot;:165,&quot;width&quot;:630}"/>
</p:tagLst>
</file>

<file path=ppt/tags/tag86.xml><?xml version="1.0" encoding="utf-8"?>
<p:tagLst xmlns:p="http://schemas.openxmlformats.org/presentationml/2006/main">
  <p:tag name="KSO_WM_DIAGRAM_VIRTUALLY_FRAME" val="{&quot;height&quot;:106.1,&quot;left&quot;:45,&quot;top&quot;:165,&quot;width&quot;:630}"/>
</p:tagLst>
</file>

<file path=ppt/tags/tag87.xml><?xml version="1.0" encoding="utf-8"?>
<p:tagLst xmlns:p="http://schemas.openxmlformats.org/presentationml/2006/main">
  <p:tag name="KSO_WM_DIAGRAM_VIRTUALLY_FRAME" val="{&quot;height&quot;:106.1,&quot;left&quot;:45,&quot;top&quot;:165,&quot;width&quot;:630}"/>
</p:tagLst>
</file>

<file path=ppt/tags/tag88.xml><?xml version="1.0" encoding="utf-8"?>
<p:tagLst xmlns:p="http://schemas.openxmlformats.org/presentationml/2006/main">
  <p:tag name="KSO_WM_DIAGRAM_VIRTUALLY_FRAME" val="{&quot;height&quot;:106.1,&quot;left&quot;:45,&quot;top&quot;:165,&quot;width&quot;:630}"/>
</p:tagLst>
</file>

<file path=ppt/tags/tag89.xml><?xml version="1.0" encoding="utf-8"?>
<p:tagLst xmlns:p="http://schemas.openxmlformats.org/presentationml/2006/main">
  <p:tag name="KSO_WM_DIAGRAM_VIRTUALLY_FRAME" val="{&quot;height&quot;:106.1,&quot;left&quot;:45,&quot;top&quot;:165,&quot;width&quot;:630}"/>
</p:tagLst>
</file>

<file path=ppt/tags/tag9.xml><?xml version="1.0" encoding="utf-8"?>
<p:tagLst xmlns:p="http://schemas.openxmlformats.org/presentationml/2006/main">
  <p:tag name="KSO_WM_DIAGRAM_VIRTUALLY_FRAME" val="{&quot;height&quot;:82.12503937007872,&quot;left&quot;:42,&quot;top&quot;:196.5,&quot;width&quot;:630}"/>
</p:tagLst>
</file>

<file path=ppt/tags/tag90.xml><?xml version="1.0" encoding="utf-8"?>
<p:tagLst xmlns:p="http://schemas.openxmlformats.org/presentationml/2006/main">
  <p:tag name="KSO_WM_DIAGRAM_VIRTUALLY_FRAME" val="{&quot;height&quot;:106.1,&quot;left&quot;:45,&quot;top&quot;:165,&quot;width&quot;:630}"/>
</p:tagLst>
</file>

<file path=ppt/tags/tag91.xml><?xml version="1.0" encoding="utf-8"?>
<p:tagLst xmlns:p="http://schemas.openxmlformats.org/presentationml/2006/main">
  <p:tag name="KSO_WM_DIAGRAM_VIRTUALLY_FRAME" val="{&quot;height&quot;:106.1,&quot;left&quot;:45,&quot;top&quot;:165,&quot;width&quot;:630}"/>
</p:tagLst>
</file>

<file path=ppt/tags/tag92.xml><?xml version="1.0" encoding="utf-8"?>
<p:tagLst xmlns:p="http://schemas.openxmlformats.org/presentationml/2006/main">
  <p:tag name="KSO_WM_DIAGRAM_VIRTUALLY_FRAME" val="{&quot;height&quot;:106.1,&quot;left&quot;:45,&quot;top&quot;:165,&quot;width&quot;:630}"/>
</p:tagLst>
</file>

<file path=ppt/tags/tag93.xml><?xml version="1.0" encoding="utf-8"?>
<p:tagLst xmlns:p="http://schemas.openxmlformats.org/presentationml/2006/main">
  <p:tag name="KSO_WM_DIAGRAM_VIRTUALLY_FRAME" val="{&quot;height&quot;:106.1,&quot;left&quot;:45,&quot;top&quot;:165,&quot;width&quot;:630}"/>
</p:tagLst>
</file>

<file path=ppt/tags/tag94.xml><?xml version="1.0" encoding="utf-8"?>
<p:tagLst xmlns:p="http://schemas.openxmlformats.org/presentationml/2006/main">
  <p:tag name="KSO_WM_DIAGRAM_VIRTUALLY_FRAME" val="{&quot;height&quot;:106.1,&quot;left&quot;:45,&quot;top&quot;:165,&quot;width&quot;:630}"/>
</p:tagLst>
</file>

<file path=ppt/tags/tag95.xml><?xml version="1.0" encoding="utf-8"?>
<p:tagLst xmlns:p="http://schemas.openxmlformats.org/presentationml/2006/main">
  <p:tag name="KSO_WM_DIAGRAM_VIRTUALLY_FRAME" val="{&quot;height&quot;:225.25,&quot;left&quot;:45,&quot;top&quot;:164.25,&quot;width&quot;:630}"/>
</p:tagLst>
</file>

<file path=ppt/tags/tag96.xml><?xml version="1.0" encoding="utf-8"?>
<p:tagLst xmlns:p="http://schemas.openxmlformats.org/presentationml/2006/main">
  <p:tag name="KSO_WM_DIAGRAM_VIRTUALLY_FRAME" val="{&quot;height&quot;:225.25,&quot;left&quot;:45,&quot;top&quot;:164.25,&quot;width&quot;:630}"/>
</p:tagLst>
</file>

<file path=ppt/tags/tag97.xml><?xml version="1.0" encoding="utf-8"?>
<p:tagLst xmlns:p="http://schemas.openxmlformats.org/presentationml/2006/main">
  <p:tag name="KSO_WM_DIAGRAM_VIRTUALLY_FRAME" val="{&quot;height&quot;:225.25,&quot;left&quot;:45,&quot;top&quot;:164.25,&quot;width&quot;:630}"/>
</p:tagLst>
</file>

<file path=ppt/tags/tag98.xml><?xml version="1.0" encoding="utf-8"?>
<p:tagLst xmlns:p="http://schemas.openxmlformats.org/presentationml/2006/main">
  <p:tag name="KSO_WM_DIAGRAM_VIRTUALLY_FRAME" val="{&quot;height&quot;:225.25,&quot;left&quot;:45,&quot;top&quot;:164.25,&quot;width&quot;:630}"/>
</p:tagLst>
</file>

<file path=ppt/tags/tag99.xml><?xml version="1.0" encoding="utf-8"?>
<p:tagLst xmlns:p="http://schemas.openxmlformats.org/presentationml/2006/main">
  <p:tag name="KSO_WM_DIAGRAM_VIRTUALLY_FRAME" val="{&quot;height&quot;:225.25,&quot;left&quot;:45,&quot;top&quot;:164.25,&quot;width&quot;:630}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2804</Words>
  <Application>WPS 演示</Application>
  <PresentationFormat>On-screen Show (16:9)</PresentationFormat>
  <Paragraphs>340</Paragraphs>
  <Slides>27</Slides>
  <Notes>28</Notes>
  <HiddenSlides>0</HiddenSlides>
  <MMClips>0</MMClips>
  <ScaleCrop>false</ScaleCrop>
  <HeadingPairs>
    <vt:vector size="6" baseType="variant">
      <vt:variant>
        <vt:lpstr>已用的字体</vt:lpstr>
      </vt:variant>
      <vt:variant>
        <vt:i4>27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55" baseType="lpstr">
      <vt:lpstr>Arial</vt:lpstr>
      <vt:lpstr>宋体</vt:lpstr>
      <vt:lpstr>Wingdings</vt:lpstr>
      <vt:lpstr>微软雅黑</vt:lpstr>
      <vt:lpstr>微软雅黑</vt:lpstr>
      <vt:lpstr>Calibri</vt:lpstr>
      <vt:lpstr>Arial Unicode MS</vt:lpstr>
      <vt:lpstr>等线</vt:lpstr>
      <vt:lpstr>仿宋</vt:lpstr>
      <vt:lpstr>幼圆</vt:lpstr>
      <vt:lpstr>华文细黑</vt:lpstr>
      <vt:lpstr>华文楷体</vt:lpstr>
      <vt:lpstr>华文隶书</vt:lpstr>
      <vt:lpstr>华文行楷</vt:lpstr>
      <vt:lpstr>方正姚体</vt:lpstr>
      <vt:lpstr>华文中宋</vt:lpstr>
      <vt:lpstr>新宋体</vt:lpstr>
      <vt:lpstr>方正舒体</vt:lpstr>
      <vt:lpstr>隶书</vt:lpstr>
      <vt:lpstr>方正粗黑宋简体</vt:lpstr>
      <vt:lpstr>华文宋体</vt:lpstr>
      <vt:lpstr>华文仿宋</vt:lpstr>
      <vt:lpstr>微软雅黑 Light</vt:lpstr>
      <vt:lpstr>Calibri Light</vt:lpstr>
      <vt:lpstr>华文新魏</vt:lpstr>
      <vt:lpstr>华文琥珀</vt:lpstr>
      <vt:lpstr>华文彩云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PptxGenJS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creator>PptxGenJS</dc:creator>
  <dc:subject>PptxGenJS Presentation</dc:subject>
  <cp:lastModifiedBy>.</cp:lastModifiedBy>
  <cp:revision>4</cp:revision>
  <dcterms:created xsi:type="dcterms:W3CDTF">2024-12-16T04:43:00Z</dcterms:created>
  <dcterms:modified xsi:type="dcterms:W3CDTF">2024-12-16T15:35:42Z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2052-12.1.0.19302</vt:lpwstr>
  </property>
  <property fmtid="{D5CDD505-2E9C-101B-9397-08002B2CF9AE}" pid="3" name="ICV">
    <vt:lpwstr>09F8E0E7DF874B3E947F9D9AACE38718_12</vt:lpwstr>
  </property>
</Properties>
</file>